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1"/>
  </p:notesMasterIdLst>
  <p:sldIdLst>
    <p:sldId id="256" r:id="rId5"/>
    <p:sldId id="257" r:id="rId6"/>
    <p:sldId id="258" r:id="rId7"/>
    <p:sldId id="259" r:id="rId8"/>
    <p:sldId id="260" r:id="rId9"/>
    <p:sldId id="261" r:id="rId10"/>
    <p:sldId id="313" r:id="rId11"/>
    <p:sldId id="263" r:id="rId12"/>
    <p:sldId id="264" r:id="rId13"/>
    <p:sldId id="265" r:id="rId14"/>
    <p:sldId id="266" r:id="rId15"/>
    <p:sldId id="267" r:id="rId16"/>
    <p:sldId id="268" r:id="rId17"/>
    <p:sldId id="316" r:id="rId18"/>
    <p:sldId id="270" r:id="rId19"/>
    <p:sldId id="271" r:id="rId20"/>
    <p:sldId id="272" r:id="rId21"/>
    <p:sldId id="273" r:id="rId22"/>
    <p:sldId id="274" r:id="rId23"/>
    <p:sldId id="275" r:id="rId24"/>
    <p:sldId id="276" r:id="rId25"/>
    <p:sldId id="315" r:id="rId26"/>
    <p:sldId id="278" r:id="rId27"/>
    <p:sldId id="279" r:id="rId28"/>
    <p:sldId id="281" r:id="rId29"/>
    <p:sldId id="282" r:id="rId30"/>
    <p:sldId id="283" r:id="rId31"/>
    <p:sldId id="309" r:id="rId32"/>
    <p:sldId id="284" r:id="rId33"/>
    <p:sldId id="285" r:id="rId34"/>
    <p:sldId id="286" r:id="rId35"/>
    <p:sldId id="287" r:id="rId36"/>
    <p:sldId id="288" r:id="rId37"/>
    <p:sldId id="289" r:id="rId38"/>
    <p:sldId id="317" r:id="rId39"/>
    <p:sldId id="291" r:id="rId40"/>
    <p:sldId id="292" r:id="rId41"/>
    <p:sldId id="293" r:id="rId42"/>
    <p:sldId id="294" r:id="rId43"/>
    <p:sldId id="295" r:id="rId44"/>
    <p:sldId id="296" r:id="rId45"/>
    <p:sldId id="297" r:id="rId46"/>
    <p:sldId id="298" r:id="rId47"/>
    <p:sldId id="314" r:id="rId48"/>
    <p:sldId id="300" r:id="rId49"/>
    <p:sldId id="290" r:id="rId50"/>
    <p:sldId id="302" r:id="rId51"/>
    <p:sldId id="303" r:id="rId52"/>
    <p:sldId id="304" r:id="rId53"/>
    <p:sldId id="305" r:id="rId54"/>
    <p:sldId id="306" r:id="rId55"/>
    <p:sldId id="307" r:id="rId56"/>
    <p:sldId id="308" r:id="rId57"/>
    <p:sldId id="310" r:id="rId58"/>
    <p:sldId id="311" r:id="rId59"/>
    <p:sldId id="312" r:id="rId60"/>
  </p:sldIdLst>
  <p:sldSz cx="12192000" cy="6858000"/>
  <p:notesSz cx="7010400" cy="9296400"/>
  <p:embeddedFontLst>
    <p:embeddedFont>
      <p:font typeface="Calibri" panose="020F0502020204030204" pitchFamily="34" charset="0"/>
      <p:regular r:id="rId62"/>
      <p:bold r:id="rId63"/>
      <p:italic r:id="rId64"/>
      <p:boldItalic r:id="rId65"/>
    </p:embeddedFont>
    <p:embeddedFont>
      <p:font typeface="Candara" panose="020E0502030303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6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1" roundtripDataSignature="AMtx7mhlTEdZ6kkrNB1nPIQ775Wx+rBx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9EE478-ACDA-43BE-ADA3-945FED7BB247}" v="24" dt="2020-06-25T18:37:57.700"/>
  </p1510:revLst>
</p1510:revInfo>
</file>

<file path=ppt/tableStyles.xml><?xml version="1.0" encoding="utf-8"?>
<a:tblStyleLst xmlns:a="http://schemas.openxmlformats.org/drawingml/2006/main" def="{72C65A27-ED5A-423E-99BC-94917456A509}">
  <a:tblStyle styleId="{72C65A27-ED5A-423E-99BC-94917456A50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5DE034C-2746-45D1-BE8D-549616A43D1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36" autoAdjust="0"/>
    <p:restoredTop sz="92678" autoAdjust="0"/>
  </p:normalViewPr>
  <p:slideViewPr>
    <p:cSldViewPr snapToGrid="0">
      <p:cViewPr>
        <p:scale>
          <a:sx n="55" d="100"/>
          <a:sy n="55" d="100"/>
        </p:scale>
        <p:origin x="134" y="288"/>
      </p:cViewPr>
      <p:guideLst>
        <p:guide orient="horz" pos="2160"/>
        <p:guide pos="3840"/>
        <p:guide orient="horz" pos="21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Patrick (CDC/DDPHSIS/CGH/GID)" userId="33022dc9-58cb-4b58-96d8-8717bc23e740" providerId="ADAL" clId="{F59EE478-ACDA-43BE-ADA3-945FED7BB247}"/>
    <pc:docChg chg="undo custSel addSld delSld modSld sldOrd">
      <pc:chgData name="Brown, Patrick (CDC/DDPHSIS/CGH/GID)" userId="33022dc9-58cb-4b58-96d8-8717bc23e740" providerId="ADAL" clId="{F59EE478-ACDA-43BE-ADA3-945FED7BB247}" dt="2020-06-25T18:38:12.838" v="232" actId="20577"/>
      <pc:docMkLst>
        <pc:docMk/>
      </pc:docMkLst>
      <pc:sldChg chg="delSp">
        <pc:chgData name="Brown, Patrick (CDC/DDPHSIS/CGH/GID)" userId="33022dc9-58cb-4b58-96d8-8717bc23e740" providerId="ADAL" clId="{F59EE478-ACDA-43BE-ADA3-945FED7BB247}" dt="2020-06-25T18:03:21.147" v="169" actId="478"/>
        <pc:sldMkLst>
          <pc:docMk/>
          <pc:sldMk cId="0" sldId="256"/>
        </pc:sldMkLst>
        <pc:spChg chg="del">
          <ac:chgData name="Brown, Patrick (CDC/DDPHSIS/CGH/GID)" userId="33022dc9-58cb-4b58-96d8-8717bc23e740" providerId="ADAL" clId="{F59EE478-ACDA-43BE-ADA3-945FED7BB247}" dt="2020-06-25T18:03:21.147" v="169" actId="478"/>
          <ac:spMkLst>
            <pc:docMk/>
            <pc:sldMk cId="0" sldId="256"/>
            <ac:spMk id="52" creationId="{00000000-0000-0000-0000-000000000000}"/>
          </ac:spMkLst>
        </pc:spChg>
      </pc:sldChg>
      <pc:sldChg chg="modSp">
        <pc:chgData name="Brown, Patrick (CDC/DDPHSIS/CGH/GID)" userId="33022dc9-58cb-4b58-96d8-8717bc23e740" providerId="ADAL" clId="{F59EE478-ACDA-43BE-ADA3-945FED7BB247}" dt="2020-06-25T18:25:44.384" v="197" actId="20577"/>
        <pc:sldMkLst>
          <pc:docMk/>
          <pc:sldMk cId="0" sldId="263"/>
        </pc:sldMkLst>
        <pc:spChg chg="mod">
          <ac:chgData name="Brown, Patrick (CDC/DDPHSIS/CGH/GID)" userId="33022dc9-58cb-4b58-96d8-8717bc23e740" providerId="ADAL" clId="{F59EE478-ACDA-43BE-ADA3-945FED7BB247}" dt="2020-06-25T18:25:44.384" v="197" actId="20577"/>
          <ac:spMkLst>
            <pc:docMk/>
            <pc:sldMk cId="0" sldId="263"/>
            <ac:spMk id="145" creationId="{00000000-0000-0000-0000-000000000000}"/>
          </ac:spMkLst>
        </pc:spChg>
      </pc:sldChg>
      <pc:sldChg chg="modSp">
        <pc:chgData name="Brown, Patrick (CDC/DDPHSIS/CGH/GID)" userId="33022dc9-58cb-4b58-96d8-8717bc23e740" providerId="ADAL" clId="{F59EE478-ACDA-43BE-ADA3-945FED7BB247}" dt="2020-06-25T18:21:33.557" v="193" actId="20577"/>
        <pc:sldMkLst>
          <pc:docMk/>
          <pc:sldMk cId="0" sldId="266"/>
        </pc:sldMkLst>
        <pc:spChg chg="mod">
          <ac:chgData name="Brown, Patrick (CDC/DDPHSIS/CGH/GID)" userId="33022dc9-58cb-4b58-96d8-8717bc23e740" providerId="ADAL" clId="{F59EE478-ACDA-43BE-ADA3-945FED7BB247}" dt="2020-06-25T18:21:33.557" v="193" actId="20577"/>
          <ac:spMkLst>
            <pc:docMk/>
            <pc:sldMk cId="0" sldId="266"/>
            <ac:spMk id="168" creationId="{00000000-0000-0000-0000-000000000000}"/>
          </ac:spMkLst>
        </pc:spChg>
      </pc:sldChg>
      <pc:sldChg chg="modSp">
        <pc:chgData name="Brown, Patrick (CDC/DDPHSIS/CGH/GID)" userId="33022dc9-58cb-4b58-96d8-8717bc23e740" providerId="ADAL" clId="{F59EE478-ACDA-43BE-ADA3-945FED7BB247}" dt="2020-06-25T18:27:48.994" v="203" actId="1076"/>
        <pc:sldMkLst>
          <pc:docMk/>
          <pc:sldMk cId="0" sldId="267"/>
        </pc:sldMkLst>
        <pc:spChg chg="mod">
          <ac:chgData name="Brown, Patrick (CDC/DDPHSIS/CGH/GID)" userId="33022dc9-58cb-4b58-96d8-8717bc23e740" providerId="ADAL" clId="{F59EE478-ACDA-43BE-ADA3-945FED7BB247}" dt="2020-06-25T18:23:00.228" v="195" actId="20577"/>
          <ac:spMkLst>
            <pc:docMk/>
            <pc:sldMk cId="0" sldId="267"/>
            <ac:spMk id="175" creationId="{00000000-0000-0000-0000-000000000000}"/>
          </ac:spMkLst>
        </pc:spChg>
        <pc:spChg chg="mod">
          <ac:chgData name="Brown, Patrick (CDC/DDPHSIS/CGH/GID)" userId="33022dc9-58cb-4b58-96d8-8717bc23e740" providerId="ADAL" clId="{F59EE478-ACDA-43BE-ADA3-945FED7BB247}" dt="2020-06-25T18:27:23.210" v="200" actId="1076"/>
          <ac:spMkLst>
            <pc:docMk/>
            <pc:sldMk cId="0" sldId="267"/>
            <ac:spMk id="176" creationId="{00000000-0000-0000-0000-000000000000}"/>
          </ac:spMkLst>
        </pc:spChg>
        <pc:spChg chg="mod">
          <ac:chgData name="Brown, Patrick (CDC/DDPHSIS/CGH/GID)" userId="33022dc9-58cb-4b58-96d8-8717bc23e740" providerId="ADAL" clId="{F59EE478-ACDA-43BE-ADA3-945FED7BB247}" dt="2020-06-25T18:27:48.994" v="203" actId="1076"/>
          <ac:spMkLst>
            <pc:docMk/>
            <pc:sldMk cId="0" sldId="267"/>
            <ac:spMk id="177" creationId="{00000000-0000-0000-0000-000000000000}"/>
          </ac:spMkLst>
        </pc:spChg>
      </pc:sldChg>
      <pc:sldChg chg="del">
        <pc:chgData name="Brown, Patrick (CDC/DDPHSIS/CGH/GID)" userId="33022dc9-58cb-4b58-96d8-8717bc23e740" providerId="ADAL" clId="{F59EE478-ACDA-43BE-ADA3-945FED7BB247}" dt="2020-06-25T18:02:16.188" v="166" actId="2696"/>
        <pc:sldMkLst>
          <pc:docMk/>
          <pc:sldMk cId="0" sldId="269"/>
        </pc:sldMkLst>
      </pc:sldChg>
      <pc:sldChg chg="add del setBg">
        <pc:chgData name="Brown, Patrick (CDC/DDPHSIS/CGH/GID)" userId="33022dc9-58cb-4b58-96d8-8717bc23e740" providerId="ADAL" clId="{F59EE478-ACDA-43BE-ADA3-945FED7BB247}" dt="2020-06-25T15:22:29.824" v="1" actId="2696"/>
        <pc:sldMkLst>
          <pc:docMk/>
          <pc:sldMk cId="0" sldId="277"/>
        </pc:sldMkLst>
      </pc:sldChg>
      <pc:sldChg chg="add">
        <pc:chgData name="Brown, Patrick (CDC/DDPHSIS/CGH/GID)" userId="33022dc9-58cb-4b58-96d8-8717bc23e740" providerId="ADAL" clId="{F59EE478-ACDA-43BE-ADA3-945FED7BB247}" dt="2020-06-25T15:21:58.220" v="0"/>
        <pc:sldMkLst>
          <pc:docMk/>
          <pc:sldMk cId="0" sldId="278"/>
        </pc:sldMkLst>
      </pc:sldChg>
      <pc:sldChg chg="modSp add">
        <pc:chgData name="Brown, Patrick (CDC/DDPHSIS/CGH/GID)" userId="33022dc9-58cb-4b58-96d8-8717bc23e740" providerId="ADAL" clId="{F59EE478-ACDA-43BE-ADA3-945FED7BB247}" dt="2020-06-25T15:24:52.673" v="14" actId="948"/>
        <pc:sldMkLst>
          <pc:docMk/>
          <pc:sldMk cId="0" sldId="279"/>
        </pc:sldMkLst>
        <pc:spChg chg="mod">
          <ac:chgData name="Brown, Patrick (CDC/DDPHSIS/CGH/GID)" userId="33022dc9-58cb-4b58-96d8-8717bc23e740" providerId="ADAL" clId="{F59EE478-ACDA-43BE-ADA3-945FED7BB247}" dt="2020-06-25T15:24:52.673" v="14" actId="948"/>
          <ac:spMkLst>
            <pc:docMk/>
            <pc:sldMk cId="0" sldId="279"/>
            <ac:spMk id="311" creationId="{00000000-0000-0000-0000-000000000000}"/>
          </ac:spMkLst>
        </pc:spChg>
      </pc:sldChg>
      <pc:sldChg chg="add">
        <pc:chgData name="Brown, Patrick (CDC/DDPHSIS/CGH/GID)" userId="33022dc9-58cb-4b58-96d8-8717bc23e740" providerId="ADAL" clId="{F59EE478-ACDA-43BE-ADA3-945FED7BB247}" dt="2020-06-25T15:21:58.220" v="0"/>
        <pc:sldMkLst>
          <pc:docMk/>
          <pc:sldMk cId="0" sldId="281"/>
        </pc:sldMkLst>
      </pc:sldChg>
      <pc:sldChg chg="add">
        <pc:chgData name="Brown, Patrick (CDC/DDPHSIS/CGH/GID)" userId="33022dc9-58cb-4b58-96d8-8717bc23e740" providerId="ADAL" clId="{F59EE478-ACDA-43BE-ADA3-945FED7BB247}" dt="2020-06-25T15:21:58.220" v="0"/>
        <pc:sldMkLst>
          <pc:docMk/>
          <pc:sldMk cId="0" sldId="282"/>
        </pc:sldMkLst>
      </pc:sldChg>
      <pc:sldChg chg="add">
        <pc:chgData name="Brown, Patrick (CDC/DDPHSIS/CGH/GID)" userId="33022dc9-58cb-4b58-96d8-8717bc23e740" providerId="ADAL" clId="{F59EE478-ACDA-43BE-ADA3-945FED7BB247}" dt="2020-06-25T15:21:58.220" v="0"/>
        <pc:sldMkLst>
          <pc:docMk/>
          <pc:sldMk cId="0" sldId="283"/>
        </pc:sldMkLst>
      </pc:sldChg>
      <pc:sldChg chg="add">
        <pc:chgData name="Brown, Patrick (CDC/DDPHSIS/CGH/GID)" userId="33022dc9-58cb-4b58-96d8-8717bc23e740" providerId="ADAL" clId="{F59EE478-ACDA-43BE-ADA3-945FED7BB247}" dt="2020-06-25T15:21:58.220" v="0"/>
        <pc:sldMkLst>
          <pc:docMk/>
          <pc:sldMk cId="0" sldId="284"/>
        </pc:sldMkLst>
      </pc:sldChg>
      <pc:sldChg chg="add">
        <pc:chgData name="Brown, Patrick (CDC/DDPHSIS/CGH/GID)" userId="33022dc9-58cb-4b58-96d8-8717bc23e740" providerId="ADAL" clId="{F59EE478-ACDA-43BE-ADA3-945FED7BB247}" dt="2020-06-25T15:21:58.220" v="0"/>
        <pc:sldMkLst>
          <pc:docMk/>
          <pc:sldMk cId="0" sldId="285"/>
        </pc:sldMkLst>
      </pc:sldChg>
      <pc:sldChg chg="modSp add">
        <pc:chgData name="Brown, Patrick (CDC/DDPHSIS/CGH/GID)" userId="33022dc9-58cb-4b58-96d8-8717bc23e740" providerId="ADAL" clId="{F59EE478-ACDA-43BE-ADA3-945FED7BB247}" dt="2020-06-25T15:26:36.165" v="22" actId="207"/>
        <pc:sldMkLst>
          <pc:docMk/>
          <pc:sldMk cId="0" sldId="286"/>
        </pc:sldMkLst>
        <pc:spChg chg="mod">
          <ac:chgData name="Brown, Patrick (CDC/DDPHSIS/CGH/GID)" userId="33022dc9-58cb-4b58-96d8-8717bc23e740" providerId="ADAL" clId="{F59EE478-ACDA-43BE-ADA3-945FED7BB247}" dt="2020-06-25T15:26:36.165" v="22" actId="207"/>
          <ac:spMkLst>
            <pc:docMk/>
            <pc:sldMk cId="0" sldId="286"/>
            <ac:spMk id="416" creationId="{00000000-0000-0000-0000-000000000000}"/>
          </ac:spMkLst>
        </pc:spChg>
        <pc:spChg chg="mod">
          <ac:chgData name="Brown, Patrick (CDC/DDPHSIS/CGH/GID)" userId="33022dc9-58cb-4b58-96d8-8717bc23e740" providerId="ADAL" clId="{F59EE478-ACDA-43BE-ADA3-945FED7BB247}" dt="2020-06-25T15:26:31.414" v="21" actId="207"/>
          <ac:spMkLst>
            <pc:docMk/>
            <pc:sldMk cId="0" sldId="286"/>
            <ac:spMk id="417" creationId="{00000000-0000-0000-0000-000000000000}"/>
          </ac:spMkLst>
        </pc:spChg>
      </pc:sldChg>
      <pc:sldChg chg="modSp add">
        <pc:chgData name="Brown, Patrick (CDC/DDPHSIS/CGH/GID)" userId="33022dc9-58cb-4b58-96d8-8717bc23e740" providerId="ADAL" clId="{F59EE478-ACDA-43BE-ADA3-945FED7BB247}" dt="2020-06-25T18:36:33.899" v="207" actId="20577"/>
        <pc:sldMkLst>
          <pc:docMk/>
          <pc:sldMk cId="0" sldId="287"/>
        </pc:sldMkLst>
        <pc:spChg chg="mod">
          <ac:chgData name="Brown, Patrick (CDC/DDPHSIS/CGH/GID)" userId="33022dc9-58cb-4b58-96d8-8717bc23e740" providerId="ADAL" clId="{F59EE478-ACDA-43BE-ADA3-945FED7BB247}" dt="2020-06-25T18:36:33.899" v="207" actId="20577"/>
          <ac:spMkLst>
            <pc:docMk/>
            <pc:sldMk cId="0" sldId="287"/>
            <ac:spMk id="424" creationId="{00000000-0000-0000-0000-000000000000}"/>
          </ac:spMkLst>
        </pc:spChg>
      </pc:sldChg>
      <pc:sldChg chg="add">
        <pc:chgData name="Brown, Patrick (CDC/DDPHSIS/CGH/GID)" userId="33022dc9-58cb-4b58-96d8-8717bc23e740" providerId="ADAL" clId="{F59EE478-ACDA-43BE-ADA3-945FED7BB247}" dt="2020-06-25T15:21:58.220" v="0"/>
        <pc:sldMkLst>
          <pc:docMk/>
          <pc:sldMk cId="0" sldId="288"/>
        </pc:sldMkLst>
      </pc:sldChg>
      <pc:sldChg chg="modSp ord">
        <pc:chgData name="Brown, Patrick (CDC/DDPHSIS/CGH/GID)" userId="33022dc9-58cb-4b58-96d8-8717bc23e740" providerId="ADAL" clId="{F59EE478-ACDA-43BE-ADA3-945FED7BB247}" dt="2020-06-25T15:27:48.686" v="111" actId="255"/>
        <pc:sldMkLst>
          <pc:docMk/>
          <pc:sldMk cId="0" sldId="290"/>
        </pc:sldMkLst>
        <pc:spChg chg="mod">
          <ac:chgData name="Brown, Patrick (CDC/DDPHSIS/CGH/GID)" userId="33022dc9-58cb-4b58-96d8-8717bc23e740" providerId="ADAL" clId="{F59EE478-ACDA-43BE-ADA3-945FED7BB247}" dt="2020-06-25T15:27:48.686" v="111" actId="255"/>
          <ac:spMkLst>
            <pc:docMk/>
            <pc:sldMk cId="0" sldId="290"/>
            <ac:spMk id="445" creationId="{00000000-0000-0000-0000-000000000000}"/>
          </ac:spMkLst>
        </pc:spChg>
      </pc:sldChg>
      <pc:sldChg chg="modSp add">
        <pc:chgData name="Brown, Patrick (CDC/DDPHSIS/CGH/GID)" userId="33022dc9-58cb-4b58-96d8-8717bc23e740" providerId="ADAL" clId="{F59EE478-ACDA-43BE-ADA3-945FED7BB247}" dt="2020-06-25T15:33:05.072" v="120" actId="948"/>
        <pc:sldMkLst>
          <pc:docMk/>
          <pc:sldMk cId="0" sldId="302"/>
        </pc:sldMkLst>
        <pc:spChg chg="mod">
          <ac:chgData name="Brown, Patrick (CDC/DDPHSIS/CGH/GID)" userId="33022dc9-58cb-4b58-96d8-8717bc23e740" providerId="ADAL" clId="{F59EE478-ACDA-43BE-ADA3-945FED7BB247}" dt="2020-06-25T15:32:38.803" v="117" actId="20577"/>
          <ac:spMkLst>
            <pc:docMk/>
            <pc:sldMk cId="0" sldId="302"/>
            <ac:spMk id="599" creationId="{00000000-0000-0000-0000-000000000000}"/>
          </ac:spMkLst>
        </pc:spChg>
        <pc:spChg chg="mod">
          <ac:chgData name="Brown, Patrick (CDC/DDPHSIS/CGH/GID)" userId="33022dc9-58cb-4b58-96d8-8717bc23e740" providerId="ADAL" clId="{F59EE478-ACDA-43BE-ADA3-945FED7BB247}" dt="2020-06-25T15:33:05.072" v="120" actId="948"/>
          <ac:spMkLst>
            <pc:docMk/>
            <pc:sldMk cId="0" sldId="302"/>
            <ac:spMk id="601" creationId="{00000000-0000-0000-0000-000000000000}"/>
          </ac:spMkLst>
        </pc:spChg>
        <pc:picChg chg="mod">
          <ac:chgData name="Brown, Patrick (CDC/DDPHSIS/CGH/GID)" userId="33022dc9-58cb-4b58-96d8-8717bc23e740" providerId="ADAL" clId="{F59EE478-ACDA-43BE-ADA3-945FED7BB247}" dt="2020-06-25T15:32:50.289" v="119" actId="14100"/>
          <ac:picMkLst>
            <pc:docMk/>
            <pc:sldMk cId="0" sldId="302"/>
            <ac:picMk id="598" creationId="{00000000-0000-0000-0000-000000000000}"/>
          </ac:picMkLst>
        </pc:picChg>
      </pc:sldChg>
      <pc:sldChg chg="modSp add">
        <pc:chgData name="Brown, Patrick (CDC/DDPHSIS/CGH/GID)" userId="33022dc9-58cb-4b58-96d8-8717bc23e740" providerId="ADAL" clId="{F59EE478-ACDA-43BE-ADA3-945FED7BB247}" dt="2020-06-25T15:33:56.288" v="129" actId="1076"/>
        <pc:sldMkLst>
          <pc:docMk/>
          <pc:sldMk cId="0" sldId="303"/>
        </pc:sldMkLst>
        <pc:spChg chg="mod">
          <ac:chgData name="Brown, Patrick (CDC/DDPHSIS/CGH/GID)" userId="33022dc9-58cb-4b58-96d8-8717bc23e740" providerId="ADAL" clId="{F59EE478-ACDA-43BE-ADA3-945FED7BB247}" dt="2020-06-25T15:33:35.974" v="125" actId="1076"/>
          <ac:spMkLst>
            <pc:docMk/>
            <pc:sldMk cId="0" sldId="303"/>
            <ac:spMk id="606" creationId="{00000000-0000-0000-0000-000000000000}"/>
          </ac:spMkLst>
        </pc:spChg>
        <pc:spChg chg="mod">
          <ac:chgData name="Brown, Patrick (CDC/DDPHSIS/CGH/GID)" userId="33022dc9-58cb-4b58-96d8-8717bc23e740" providerId="ADAL" clId="{F59EE478-ACDA-43BE-ADA3-945FED7BB247}" dt="2020-06-25T15:33:56.288" v="129" actId="1076"/>
          <ac:spMkLst>
            <pc:docMk/>
            <pc:sldMk cId="0" sldId="303"/>
            <ac:spMk id="610" creationId="{00000000-0000-0000-0000-000000000000}"/>
          </ac:spMkLst>
        </pc:spChg>
        <pc:spChg chg="mod">
          <ac:chgData name="Brown, Patrick (CDC/DDPHSIS/CGH/GID)" userId="33022dc9-58cb-4b58-96d8-8717bc23e740" providerId="ADAL" clId="{F59EE478-ACDA-43BE-ADA3-945FED7BB247}" dt="2020-06-25T15:33:56.288" v="129" actId="1076"/>
          <ac:spMkLst>
            <pc:docMk/>
            <pc:sldMk cId="0" sldId="303"/>
            <ac:spMk id="611" creationId="{00000000-0000-0000-0000-000000000000}"/>
          </ac:spMkLst>
        </pc:spChg>
        <pc:spChg chg="mod">
          <ac:chgData name="Brown, Patrick (CDC/DDPHSIS/CGH/GID)" userId="33022dc9-58cb-4b58-96d8-8717bc23e740" providerId="ADAL" clId="{F59EE478-ACDA-43BE-ADA3-945FED7BB247}" dt="2020-06-25T15:33:56.288" v="129" actId="1076"/>
          <ac:spMkLst>
            <pc:docMk/>
            <pc:sldMk cId="0" sldId="303"/>
            <ac:spMk id="613" creationId="{00000000-0000-0000-0000-000000000000}"/>
          </ac:spMkLst>
        </pc:spChg>
        <pc:picChg chg="mod">
          <ac:chgData name="Brown, Patrick (CDC/DDPHSIS/CGH/GID)" userId="33022dc9-58cb-4b58-96d8-8717bc23e740" providerId="ADAL" clId="{F59EE478-ACDA-43BE-ADA3-945FED7BB247}" dt="2020-06-25T15:33:56.288" v="129" actId="1076"/>
          <ac:picMkLst>
            <pc:docMk/>
            <pc:sldMk cId="0" sldId="303"/>
            <ac:picMk id="608" creationId="{00000000-0000-0000-0000-000000000000}"/>
          </ac:picMkLst>
        </pc:picChg>
      </pc:sldChg>
      <pc:sldChg chg="modSp add">
        <pc:chgData name="Brown, Patrick (CDC/DDPHSIS/CGH/GID)" userId="33022dc9-58cb-4b58-96d8-8717bc23e740" providerId="ADAL" clId="{F59EE478-ACDA-43BE-ADA3-945FED7BB247}" dt="2020-06-25T15:34:49.528" v="135" actId="1076"/>
        <pc:sldMkLst>
          <pc:docMk/>
          <pc:sldMk cId="0" sldId="304"/>
        </pc:sldMkLst>
        <pc:spChg chg="mod">
          <ac:chgData name="Brown, Patrick (CDC/DDPHSIS/CGH/GID)" userId="33022dc9-58cb-4b58-96d8-8717bc23e740" providerId="ADAL" clId="{F59EE478-ACDA-43BE-ADA3-945FED7BB247}" dt="2020-06-25T15:34:37.808" v="133" actId="1076"/>
          <ac:spMkLst>
            <pc:docMk/>
            <pc:sldMk cId="0" sldId="304"/>
            <ac:spMk id="618" creationId="{00000000-0000-0000-0000-000000000000}"/>
          </ac:spMkLst>
        </pc:spChg>
        <pc:spChg chg="mod">
          <ac:chgData name="Brown, Patrick (CDC/DDPHSIS/CGH/GID)" userId="33022dc9-58cb-4b58-96d8-8717bc23e740" providerId="ADAL" clId="{F59EE478-ACDA-43BE-ADA3-945FED7BB247}" dt="2020-06-25T15:34:32.745" v="132" actId="1076"/>
          <ac:spMkLst>
            <pc:docMk/>
            <pc:sldMk cId="0" sldId="304"/>
            <ac:spMk id="627" creationId="{00000000-0000-0000-0000-000000000000}"/>
          </ac:spMkLst>
        </pc:spChg>
        <pc:graphicFrameChg chg="mod">
          <ac:chgData name="Brown, Patrick (CDC/DDPHSIS/CGH/GID)" userId="33022dc9-58cb-4b58-96d8-8717bc23e740" providerId="ADAL" clId="{F59EE478-ACDA-43BE-ADA3-945FED7BB247}" dt="2020-06-25T15:34:49.528" v="135" actId="1076"/>
          <ac:graphicFrameMkLst>
            <pc:docMk/>
            <pc:sldMk cId="0" sldId="304"/>
            <ac:graphicFrameMk id="619" creationId="{00000000-0000-0000-0000-000000000000}"/>
          </ac:graphicFrameMkLst>
        </pc:graphicFrameChg>
      </pc:sldChg>
      <pc:sldChg chg="add">
        <pc:chgData name="Brown, Patrick (CDC/DDPHSIS/CGH/GID)" userId="33022dc9-58cb-4b58-96d8-8717bc23e740" providerId="ADAL" clId="{F59EE478-ACDA-43BE-ADA3-945FED7BB247}" dt="2020-06-25T15:32:03.459" v="112"/>
        <pc:sldMkLst>
          <pc:docMk/>
          <pc:sldMk cId="0" sldId="305"/>
        </pc:sldMkLst>
      </pc:sldChg>
      <pc:sldChg chg="addSp delSp modSp add">
        <pc:chgData name="Brown, Patrick (CDC/DDPHSIS/CGH/GID)" userId="33022dc9-58cb-4b58-96d8-8717bc23e740" providerId="ADAL" clId="{F59EE478-ACDA-43BE-ADA3-945FED7BB247}" dt="2020-06-25T15:36:16.313" v="148" actId="14100"/>
        <pc:sldMkLst>
          <pc:docMk/>
          <pc:sldMk cId="0" sldId="306"/>
        </pc:sldMkLst>
        <pc:spChg chg="add mod">
          <ac:chgData name="Brown, Patrick (CDC/DDPHSIS/CGH/GID)" userId="33022dc9-58cb-4b58-96d8-8717bc23e740" providerId="ADAL" clId="{F59EE478-ACDA-43BE-ADA3-945FED7BB247}" dt="2020-06-25T15:35:31.390" v="141" actId="255"/>
          <ac:spMkLst>
            <pc:docMk/>
            <pc:sldMk cId="0" sldId="306"/>
            <ac:spMk id="2" creationId="{3E81D82E-2A73-4AC2-9FB4-A27E3B5381BA}"/>
          </ac:spMkLst>
        </pc:spChg>
        <pc:spChg chg="del">
          <ac:chgData name="Brown, Patrick (CDC/DDPHSIS/CGH/GID)" userId="33022dc9-58cb-4b58-96d8-8717bc23e740" providerId="ADAL" clId="{F59EE478-ACDA-43BE-ADA3-945FED7BB247}" dt="2020-06-25T15:35:51.169" v="144" actId="478"/>
          <ac:spMkLst>
            <pc:docMk/>
            <pc:sldMk cId="0" sldId="306"/>
            <ac:spMk id="657" creationId="{00000000-0000-0000-0000-000000000000}"/>
          </ac:spMkLst>
        </pc:spChg>
        <pc:spChg chg="mod">
          <ac:chgData name="Brown, Patrick (CDC/DDPHSIS/CGH/GID)" userId="33022dc9-58cb-4b58-96d8-8717bc23e740" providerId="ADAL" clId="{F59EE478-ACDA-43BE-ADA3-945FED7BB247}" dt="2020-06-25T15:35:38.672" v="142" actId="1076"/>
          <ac:spMkLst>
            <pc:docMk/>
            <pc:sldMk cId="0" sldId="306"/>
            <ac:spMk id="660" creationId="{00000000-0000-0000-0000-000000000000}"/>
          </ac:spMkLst>
        </pc:spChg>
        <pc:spChg chg="add del mod">
          <ac:chgData name="Brown, Patrick (CDC/DDPHSIS/CGH/GID)" userId="33022dc9-58cb-4b58-96d8-8717bc23e740" providerId="ADAL" clId="{F59EE478-ACDA-43BE-ADA3-945FED7BB247}" dt="2020-06-25T15:36:16.313" v="148" actId="14100"/>
          <ac:spMkLst>
            <pc:docMk/>
            <pc:sldMk cId="0" sldId="306"/>
            <ac:spMk id="661" creationId="{00000000-0000-0000-0000-000000000000}"/>
          </ac:spMkLst>
        </pc:spChg>
        <pc:spChg chg="del mod">
          <ac:chgData name="Brown, Patrick (CDC/DDPHSIS/CGH/GID)" userId="33022dc9-58cb-4b58-96d8-8717bc23e740" providerId="ADAL" clId="{F59EE478-ACDA-43BE-ADA3-945FED7BB247}" dt="2020-06-25T15:35:17.172" v="138" actId="478"/>
          <ac:spMkLst>
            <pc:docMk/>
            <pc:sldMk cId="0" sldId="306"/>
            <ac:spMk id="662" creationId="{00000000-0000-0000-0000-000000000000}"/>
          </ac:spMkLst>
        </pc:spChg>
        <pc:picChg chg="mod">
          <ac:chgData name="Brown, Patrick (CDC/DDPHSIS/CGH/GID)" userId="33022dc9-58cb-4b58-96d8-8717bc23e740" providerId="ADAL" clId="{F59EE478-ACDA-43BE-ADA3-945FED7BB247}" dt="2020-06-25T15:35:44.141" v="143" actId="14100"/>
          <ac:picMkLst>
            <pc:docMk/>
            <pc:sldMk cId="0" sldId="306"/>
            <ac:picMk id="659" creationId="{00000000-0000-0000-0000-000000000000}"/>
          </ac:picMkLst>
        </pc:picChg>
      </pc:sldChg>
      <pc:sldChg chg="modSp add">
        <pc:chgData name="Brown, Patrick (CDC/DDPHSIS/CGH/GID)" userId="33022dc9-58cb-4b58-96d8-8717bc23e740" providerId="ADAL" clId="{F59EE478-ACDA-43BE-ADA3-945FED7BB247}" dt="2020-06-25T15:36:25.082" v="149" actId="20577"/>
        <pc:sldMkLst>
          <pc:docMk/>
          <pc:sldMk cId="0" sldId="307"/>
        </pc:sldMkLst>
        <pc:spChg chg="mod">
          <ac:chgData name="Brown, Patrick (CDC/DDPHSIS/CGH/GID)" userId="33022dc9-58cb-4b58-96d8-8717bc23e740" providerId="ADAL" clId="{F59EE478-ACDA-43BE-ADA3-945FED7BB247}" dt="2020-06-25T15:36:25.082" v="149" actId="20577"/>
          <ac:spMkLst>
            <pc:docMk/>
            <pc:sldMk cId="0" sldId="307"/>
            <ac:spMk id="667" creationId="{00000000-0000-0000-0000-000000000000}"/>
          </ac:spMkLst>
        </pc:spChg>
      </pc:sldChg>
      <pc:sldChg chg="modSp add">
        <pc:chgData name="Brown, Patrick (CDC/DDPHSIS/CGH/GID)" userId="33022dc9-58cb-4b58-96d8-8717bc23e740" providerId="ADAL" clId="{F59EE478-ACDA-43BE-ADA3-945FED7BB247}" dt="2020-06-25T15:36:54.404" v="152" actId="1076"/>
        <pc:sldMkLst>
          <pc:docMk/>
          <pc:sldMk cId="0" sldId="308"/>
        </pc:sldMkLst>
        <pc:spChg chg="mod">
          <ac:chgData name="Brown, Patrick (CDC/DDPHSIS/CGH/GID)" userId="33022dc9-58cb-4b58-96d8-8717bc23e740" providerId="ADAL" clId="{F59EE478-ACDA-43BE-ADA3-945FED7BB247}" dt="2020-06-25T15:36:54.404" v="152" actId="1076"/>
          <ac:spMkLst>
            <pc:docMk/>
            <pc:sldMk cId="0" sldId="308"/>
            <ac:spMk id="678" creationId="{00000000-0000-0000-0000-000000000000}"/>
          </ac:spMkLst>
        </pc:spChg>
      </pc:sldChg>
      <pc:sldChg chg="add">
        <pc:chgData name="Brown, Patrick (CDC/DDPHSIS/CGH/GID)" userId="33022dc9-58cb-4b58-96d8-8717bc23e740" providerId="ADAL" clId="{F59EE478-ACDA-43BE-ADA3-945FED7BB247}" dt="2020-06-25T15:21:58.220" v="0"/>
        <pc:sldMkLst>
          <pc:docMk/>
          <pc:sldMk cId="796108972" sldId="309"/>
        </pc:sldMkLst>
      </pc:sldChg>
      <pc:sldChg chg="modSp add">
        <pc:chgData name="Brown, Patrick (CDC/DDPHSIS/CGH/GID)" userId="33022dc9-58cb-4b58-96d8-8717bc23e740" providerId="ADAL" clId="{F59EE478-ACDA-43BE-ADA3-945FED7BB247}" dt="2020-06-25T15:37:59.718" v="161" actId="948"/>
        <pc:sldMkLst>
          <pc:docMk/>
          <pc:sldMk cId="0" sldId="310"/>
        </pc:sldMkLst>
        <pc:spChg chg="mod">
          <ac:chgData name="Brown, Patrick (CDC/DDPHSIS/CGH/GID)" userId="33022dc9-58cb-4b58-96d8-8717bc23e740" providerId="ADAL" clId="{F59EE478-ACDA-43BE-ADA3-945FED7BB247}" dt="2020-06-25T15:37:59.718" v="161" actId="948"/>
          <ac:spMkLst>
            <pc:docMk/>
            <pc:sldMk cId="0" sldId="310"/>
            <ac:spMk id="722" creationId="{00000000-0000-0000-0000-000000000000}"/>
          </ac:spMkLst>
        </pc:spChg>
      </pc:sldChg>
      <pc:sldChg chg="add">
        <pc:chgData name="Brown, Patrick (CDC/DDPHSIS/CGH/GID)" userId="33022dc9-58cb-4b58-96d8-8717bc23e740" providerId="ADAL" clId="{F59EE478-ACDA-43BE-ADA3-945FED7BB247}" dt="2020-06-25T15:32:03.459" v="112"/>
        <pc:sldMkLst>
          <pc:docMk/>
          <pc:sldMk cId="0" sldId="311"/>
        </pc:sldMkLst>
      </pc:sldChg>
      <pc:sldChg chg="modSp add">
        <pc:chgData name="Brown, Patrick (CDC/DDPHSIS/CGH/GID)" userId="33022dc9-58cb-4b58-96d8-8717bc23e740" providerId="ADAL" clId="{F59EE478-ACDA-43BE-ADA3-945FED7BB247}" dt="2020-06-25T15:38:39.131" v="163" actId="20577"/>
        <pc:sldMkLst>
          <pc:docMk/>
          <pc:sldMk cId="0" sldId="312"/>
        </pc:sldMkLst>
        <pc:spChg chg="mod">
          <ac:chgData name="Brown, Patrick (CDC/DDPHSIS/CGH/GID)" userId="33022dc9-58cb-4b58-96d8-8717bc23e740" providerId="ADAL" clId="{F59EE478-ACDA-43BE-ADA3-945FED7BB247}" dt="2020-06-25T15:38:39.131" v="163" actId="20577"/>
          <ac:spMkLst>
            <pc:docMk/>
            <pc:sldMk cId="0" sldId="312"/>
            <ac:spMk id="742" creationId="{00000000-0000-0000-0000-000000000000}"/>
          </ac:spMkLst>
        </pc:spChg>
      </pc:sldChg>
      <pc:sldChg chg="modSp">
        <pc:chgData name="Brown, Patrick (CDC/DDPHSIS/CGH/GID)" userId="33022dc9-58cb-4b58-96d8-8717bc23e740" providerId="ADAL" clId="{F59EE478-ACDA-43BE-ADA3-945FED7BB247}" dt="2020-06-25T18:17:38.861" v="192" actId="20577"/>
        <pc:sldMkLst>
          <pc:docMk/>
          <pc:sldMk cId="784258476" sldId="313"/>
        </pc:sldMkLst>
        <pc:spChg chg="mod">
          <ac:chgData name="Brown, Patrick (CDC/DDPHSIS/CGH/GID)" userId="33022dc9-58cb-4b58-96d8-8717bc23e740" providerId="ADAL" clId="{F59EE478-ACDA-43BE-ADA3-945FED7BB247}" dt="2020-06-25T18:17:38.861" v="192" actId="20577"/>
          <ac:spMkLst>
            <pc:docMk/>
            <pc:sldMk cId="784258476" sldId="313"/>
            <ac:spMk id="128" creationId="{00000000-0000-0000-0000-000000000000}"/>
          </ac:spMkLst>
        </pc:spChg>
      </pc:sldChg>
      <pc:sldChg chg="modSp add ord">
        <pc:chgData name="Brown, Patrick (CDC/DDPHSIS/CGH/GID)" userId="33022dc9-58cb-4b58-96d8-8717bc23e740" providerId="ADAL" clId="{F59EE478-ACDA-43BE-ADA3-945FED7BB247}" dt="2020-06-25T15:23:36.738" v="7" actId="20577"/>
        <pc:sldMkLst>
          <pc:docMk/>
          <pc:sldMk cId="964105244" sldId="315"/>
        </pc:sldMkLst>
        <pc:spChg chg="mod">
          <ac:chgData name="Brown, Patrick (CDC/DDPHSIS/CGH/GID)" userId="33022dc9-58cb-4b58-96d8-8717bc23e740" providerId="ADAL" clId="{F59EE478-ACDA-43BE-ADA3-945FED7BB247}" dt="2020-06-25T15:23:33.019" v="6"/>
          <ac:spMkLst>
            <pc:docMk/>
            <pc:sldMk cId="964105244" sldId="315"/>
            <ac:spMk id="64" creationId="{00000000-0000-0000-0000-000000000000}"/>
          </ac:spMkLst>
        </pc:spChg>
        <pc:spChg chg="mod">
          <ac:chgData name="Brown, Patrick (CDC/DDPHSIS/CGH/GID)" userId="33022dc9-58cb-4b58-96d8-8717bc23e740" providerId="ADAL" clId="{F59EE478-ACDA-43BE-ADA3-945FED7BB247}" dt="2020-06-25T15:23:36.738" v="7" actId="20577"/>
          <ac:spMkLst>
            <pc:docMk/>
            <pc:sldMk cId="964105244" sldId="315"/>
            <ac:spMk id="73" creationId="{00000000-0000-0000-0000-000000000000}"/>
          </ac:spMkLst>
        </pc:spChg>
      </pc:sldChg>
      <pc:sldChg chg="modSp add ord">
        <pc:chgData name="Brown, Patrick (CDC/DDPHSIS/CGH/GID)" userId="33022dc9-58cb-4b58-96d8-8717bc23e740" providerId="ADAL" clId="{F59EE478-ACDA-43BE-ADA3-945FED7BB247}" dt="2020-06-25T18:02:58.363" v="168"/>
        <pc:sldMkLst>
          <pc:docMk/>
          <pc:sldMk cId="3934528977" sldId="316"/>
        </pc:sldMkLst>
        <pc:spChg chg="mod">
          <ac:chgData name="Brown, Patrick (CDC/DDPHSIS/CGH/GID)" userId="33022dc9-58cb-4b58-96d8-8717bc23e740" providerId="ADAL" clId="{F59EE478-ACDA-43BE-ADA3-945FED7BB247}" dt="2020-06-25T18:02:58.363" v="168"/>
          <ac:spMkLst>
            <pc:docMk/>
            <pc:sldMk cId="3934528977" sldId="316"/>
            <ac:spMk id="64" creationId="{00000000-0000-0000-0000-000000000000}"/>
          </ac:spMkLst>
        </pc:spChg>
        <pc:spChg chg="mod">
          <ac:chgData name="Brown, Patrick (CDC/DDPHSIS/CGH/GID)" userId="33022dc9-58cb-4b58-96d8-8717bc23e740" providerId="ADAL" clId="{F59EE478-ACDA-43BE-ADA3-945FED7BB247}" dt="2020-06-25T18:02:55.441" v="167" actId="20577"/>
          <ac:spMkLst>
            <pc:docMk/>
            <pc:sldMk cId="3934528977" sldId="316"/>
            <ac:spMk id="73" creationId="{00000000-0000-0000-0000-000000000000}"/>
          </ac:spMkLst>
        </pc:spChg>
      </pc:sldChg>
      <pc:sldChg chg="modSp add ord">
        <pc:chgData name="Brown, Patrick (CDC/DDPHSIS/CGH/GID)" userId="33022dc9-58cb-4b58-96d8-8717bc23e740" providerId="ADAL" clId="{F59EE478-ACDA-43BE-ADA3-945FED7BB247}" dt="2020-06-25T18:38:12.838" v="232" actId="20577"/>
        <pc:sldMkLst>
          <pc:docMk/>
          <pc:sldMk cId="2191457333" sldId="317"/>
        </pc:sldMkLst>
        <pc:spChg chg="mod">
          <ac:chgData name="Brown, Patrick (CDC/DDPHSIS/CGH/GID)" userId="33022dc9-58cb-4b58-96d8-8717bc23e740" providerId="ADAL" clId="{F59EE478-ACDA-43BE-ADA3-945FED7BB247}" dt="2020-06-25T18:38:12.838" v="232" actId="20577"/>
          <ac:spMkLst>
            <pc:docMk/>
            <pc:sldMk cId="2191457333" sldId="317"/>
            <ac:spMk id="445"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wadoodm\AppData\Local\Microsoft\Windows\INetCache\Content.Outlook\8J3VRUNI\DASHBOARD-GPEI%20Resources%20used%20in%20COVID-19%20Response%20(3%20Months).xlsm"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212192751006802E-3"/>
          <c:y val="3.3163265306122444E-2"/>
          <c:w val="0.98555756144979856"/>
          <c:h val="0.93367346938775497"/>
        </c:manualLayout>
      </c:layout>
      <c:barChart>
        <c:barDir val="col"/>
        <c:grouping val="stacked"/>
        <c:varyColors val="0"/>
        <c:ser>
          <c:idx val="0"/>
          <c:order val="0"/>
          <c:spPr>
            <a:noFill/>
            <a:ln w="3175" algn="ctr">
              <a:solidFill>
                <a:schemeClr val="tx1"/>
              </a:solidFill>
              <a:prstDash val="solid"/>
            </a:ln>
          </c:spPr>
          <c:invertIfNegative val="0"/>
          <c:dPt>
            <c:idx val="10"/>
            <c:invertIfNegative val="0"/>
            <c:bubble3D val="0"/>
            <c:spPr>
              <a:solidFill>
                <a:srgbClr val="C30C3E"/>
              </a:solidFill>
              <a:ln>
                <a:noFill/>
              </a:ln>
            </c:spPr>
            <c:extLst>
              <c:ext xmlns:c16="http://schemas.microsoft.com/office/drawing/2014/chart" uri="{C3380CC4-5D6E-409C-BE32-E72D297353CC}">
                <c16:uniqueId val="{00000000-1F7F-4D4B-8ACC-2E6A440691EE}"/>
              </c:ext>
            </c:extLst>
          </c:dPt>
          <c:dLbls>
            <c:dLbl>
              <c:idx val="1"/>
              <c:layout>
                <c:manualLayout>
                  <c:x val="0"/>
                  <c:y val="-0.35650510204081631"/>
                </c:manualLayout>
              </c:layout>
              <c:numFmt formatCode="#,##0;&quot;-&quot;#,##0" sourceLinked="0"/>
              <c:spPr>
                <a:noFill/>
                <a:ln>
                  <a:noFill/>
                </a:ln>
              </c:spPr>
              <c:txPr>
                <a:bodyPr wrap="none"/>
                <a:lstStyle/>
                <a:p>
                  <a:pPr>
                    <a:defRPr sz="1400">
                      <a:solidFill>
                        <a:srgbClr val="1F1F1F"/>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F7F-4D4B-8ACC-2E6A440691EE}"/>
                </c:ext>
              </c:extLst>
            </c:dLbl>
            <c:dLbl>
              <c:idx val="2"/>
              <c:layout>
                <c:manualLayout>
                  <c:x val="0"/>
                  <c:y val="-0.33290816326530615"/>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F7F-4D4B-8ACC-2E6A440691EE}"/>
                </c:ext>
              </c:extLst>
            </c:dLbl>
            <c:dLbl>
              <c:idx val="3"/>
              <c:layout>
                <c:manualLayout>
                  <c:x val="0"/>
                  <c:y val="-0.29081632653061223"/>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F7F-4D4B-8ACC-2E6A440691EE}"/>
                </c:ext>
              </c:extLst>
            </c:dLbl>
            <c:dLbl>
              <c:idx val="4"/>
              <c:layout>
                <c:manualLayout>
                  <c:x val="0"/>
                  <c:y val="-0.24872448979591838"/>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F7F-4D4B-8ACC-2E6A440691EE}"/>
                </c:ext>
              </c:extLst>
            </c:dLbl>
            <c:dLbl>
              <c:idx val="5"/>
              <c:layout>
                <c:manualLayout>
                  <c:x val="0"/>
                  <c:y val="-0.24489795918367346"/>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F7F-4D4B-8ACC-2E6A440691EE}"/>
                </c:ext>
              </c:extLst>
            </c:dLbl>
            <c:dLbl>
              <c:idx val="6"/>
              <c:layout>
                <c:manualLayout>
                  <c:x val="0"/>
                  <c:y val="-0.18494897959183673"/>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F7F-4D4B-8ACC-2E6A440691EE}"/>
                </c:ext>
              </c:extLst>
            </c:dLbl>
            <c:dLbl>
              <c:idx val="7"/>
              <c:layout>
                <c:manualLayout>
                  <c:x val="0"/>
                  <c:y val="-0.16645408163265307"/>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F7F-4D4B-8ACC-2E6A440691EE}"/>
                </c:ext>
              </c:extLst>
            </c:dLbl>
            <c:dLbl>
              <c:idx val="8"/>
              <c:layout>
                <c:manualLayout>
                  <c:x val="0"/>
                  <c:y val="-0.13456632653061223"/>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F7F-4D4B-8ACC-2E6A440691EE}"/>
                </c:ext>
              </c:extLst>
            </c:dLbl>
            <c:dLbl>
              <c:idx val="9"/>
              <c:layout>
                <c:manualLayout>
                  <c:x val="0"/>
                  <c:y val="-0.11670918367346939"/>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F7F-4D4B-8ACC-2E6A440691EE}"/>
                </c:ext>
              </c:extLst>
            </c:dLbl>
            <c:dLbl>
              <c:idx val="10"/>
              <c:layout>
                <c:manualLayout>
                  <c:x val="0"/>
                  <c:y val="-0.11160714285714286"/>
                </c:manualLayout>
              </c:layout>
              <c:numFmt formatCode="#,##0;&quot;-&quot;#,##0" sourceLinked="0"/>
              <c:spPr>
                <a:noFill/>
                <a:ln>
                  <a:noFill/>
                </a:ln>
              </c:spPr>
              <c:txPr>
                <a:bodyPr wrap="none"/>
                <a:lstStyle/>
                <a:p>
                  <a:pPr>
                    <a:defRPr sz="14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F7F-4D4B-8ACC-2E6A440691E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248713.91596638656</c:v>
                </c:pt>
                <c:pt idx="1">
                  <c:v>161732</c:v>
                </c:pt>
                <c:pt idx="2">
                  <c:v>149094</c:v>
                </c:pt>
                <c:pt idx="3">
                  <c:v>126717</c:v>
                </c:pt>
                <c:pt idx="4">
                  <c:v>104328</c:v>
                </c:pt>
                <c:pt idx="5">
                  <c:v>102246</c:v>
                </c:pt>
                <c:pt idx="6">
                  <c:v>70541</c:v>
                </c:pt>
                <c:pt idx="7">
                  <c:v>60484</c:v>
                </c:pt>
                <c:pt idx="8">
                  <c:v>43507</c:v>
                </c:pt>
                <c:pt idx="9">
                  <c:v>34210</c:v>
                </c:pt>
                <c:pt idx="10">
                  <c:v>31188</c:v>
                </c:pt>
              </c:numCache>
            </c:numRef>
          </c:val>
          <c:extLst>
            <c:ext xmlns:c16="http://schemas.microsoft.com/office/drawing/2014/chart" uri="{C3380CC4-5D6E-409C-BE32-E72D297353CC}">
              <c16:uniqueId val="{0000000A-1F7F-4D4B-8ACC-2E6A440691EE}"/>
            </c:ext>
          </c:extLst>
        </c:ser>
        <c:dLbls>
          <c:showLegendKey val="0"/>
          <c:showVal val="0"/>
          <c:showCatName val="0"/>
          <c:showSerName val="0"/>
          <c:showPercent val="0"/>
          <c:showBubbleSize val="0"/>
        </c:dLbls>
        <c:gapWidth val="80"/>
        <c:overlap val="100"/>
        <c:axId val="-1752234880"/>
        <c:axId val="-1752216928"/>
      </c:barChart>
      <c:catAx>
        <c:axId val="-175223488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752216928"/>
        <c:crosses val="min"/>
        <c:auto val="0"/>
        <c:lblAlgn val="ctr"/>
        <c:lblOffset val="100"/>
        <c:noMultiLvlLbl val="0"/>
      </c:catAx>
      <c:valAx>
        <c:axId val="-1752216928"/>
        <c:scaling>
          <c:orientation val="minMax"/>
          <c:max val="248713.91596638656"/>
          <c:min val="0"/>
        </c:scaling>
        <c:delete val="1"/>
        <c:axPos val="l"/>
        <c:numFmt formatCode="General" sourceLinked="1"/>
        <c:majorTickMark val="out"/>
        <c:minorTickMark val="none"/>
        <c:tickLblPos val="nextTo"/>
        <c:crossAx val="-175223488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rgbClr val="0000FF"/>
                </a:solidFill>
                <a:latin typeface="+mn-lt"/>
                <a:ea typeface="+mn-ea"/>
                <a:cs typeface="+mn-cs"/>
              </a:defRPr>
            </a:pPr>
            <a:r>
              <a:rPr lang="en-US" sz="1100" b="1">
                <a:solidFill>
                  <a:srgbClr val="0000FF"/>
                </a:solidFill>
              </a:rPr>
              <a:t>Cost Implication - for 3 Months (APR, MAY &amp; JUNE) </a:t>
            </a:r>
          </a:p>
        </c:rich>
      </c:tx>
      <c:layout>
        <c:manualLayout>
          <c:xMode val="edge"/>
          <c:yMode val="edge"/>
          <c:x val="0.12932012795275594"/>
          <c:y val="4.8780506541389107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rgbClr val="0000FF"/>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245004921259841"/>
          <c:y val="8.0626111244905402E-2"/>
          <c:w val="0.86543318581527673"/>
          <c:h val="0.68456090267319292"/>
        </c:manualLayout>
      </c:layout>
      <c:bar3DChart>
        <c:barDir val="col"/>
        <c:grouping val="percentStacked"/>
        <c:varyColors val="0"/>
        <c:ser>
          <c:idx val="0"/>
          <c:order val="0"/>
          <c:tx>
            <c:strRef>
              <c:f>'DASHBOARD - QUICK SUMMARY(GPEI)'!$Y$101</c:f>
              <c:strCache>
                <c:ptCount val="1"/>
                <c:pt idx="0">
                  <c:v>WHO</c:v>
                </c:pt>
              </c:strCache>
            </c:strRef>
          </c:tx>
          <c:spPr>
            <a:solidFill>
              <a:schemeClr val="accent1"/>
            </a:solidFill>
            <a:ln>
              <a:noFill/>
            </a:ln>
            <a:effectLst/>
            <a:sp3d/>
          </c:spPr>
          <c:invertIfNegative val="0"/>
          <c:dLbls>
            <c:dLbl>
              <c:idx val="0"/>
              <c:layout>
                <c:manualLayout>
                  <c:x val="8.759124087591241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00-41B7-A816-462ECAADF6F0}"/>
                </c:ext>
              </c:extLst>
            </c:dLbl>
            <c:dLbl>
              <c:idx val="1"/>
              <c:layout>
                <c:manualLayout>
                  <c:x val="1.1678832116788268E-2"/>
                  <c:y val="-1.419338586595962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00-41B7-A816-462ECAADF6F0}"/>
                </c:ext>
              </c:extLst>
            </c:dLbl>
            <c:dLbl>
              <c:idx val="2"/>
              <c:delete val="1"/>
              <c:extLst>
                <c:ext xmlns:c15="http://schemas.microsoft.com/office/drawing/2012/chart" uri="{CE6537A1-D6FC-4f65-9D91-7224C49458BB}"/>
                <c:ext xmlns:c16="http://schemas.microsoft.com/office/drawing/2014/chart" uri="{C3380CC4-5D6E-409C-BE32-E72D297353CC}">
                  <c16:uniqueId val="{00000002-1D00-41B7-A816-462ECAADF6F0}"/>
                </c:ext>
              </c:extLst>
            </c:dLbl>
            <c:dLbl>
              <c:idx val="3"/>
              <c:layout>
                <c:manualLayout>
                  <c:x val="1.167883211678832E-2"/>
                  <c:y val="-3.8709681352266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00-41B7-A816-462ECAADF6F0}"/>
                </c:ext>
              </c:extLst>
            </c:dLbl>
            <c:dLbl>
              <c:idx val="4"/>
              <c:delete val="1"/>
              <c:extLst>
                <c:ext xmlns:c15="http://schemas.microsoft.com/office/drawing/2012/chart" uri="{CE6537A1-D6FC-4f65-9D91-7224C49458BB}"/>
                <c:ext xmlns:c16="http://schemas.microsoft.com/office/drawing/2014/chart" uri="{C3380CC4-5D6E-409C-BE32-E72D297353CC}">
                  <c16:uniqueId val="{00000004-1D00-41B7-A816-462ECAADF6F0}"/>
                </c:ext>
              </c:extLst>
            </c:dLbl>
            <c:dLbl>
              <c:idx val="5"/>
              <c:layout>
                <c:manualLayout>
                  <c:x val="1.45985401459852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00-41B7-A816-462ECAADF6F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'DASHBOARD - QUICK SUMMARY(GPEI)'!$X$102:$X$107</c:f>
              <c:strCache>
                <c:ptCount val="6"/>
                <c:pt idx="0">
                  <c:v>AF
(40/42)</c:v>
                </c:pt>
                <c:pt idx="1">
                  <c:v>EM
(9/9 )</c:v>
                </c:pt>
                <c:pt idx="2">
                  <c:v>EU
(0/13 )</c:v>
                </c:pt>
                <c:pt idx="3">
                  <c:v>SE
(6/6)</c:v>
                </c:pt>
                <c:pt idx="4">
                  <c:v>WP
(2/4)</c:v>
                </c:pt>
                <c:pt idx="5">
                  <c:v>HQ
(1/1)</c:v>
                </c:pt>
              </c:strCache>
            </c:strRef>
          </c:cat>
          <c:val>
            <c:numRef>
              <c:f>'DASHBOARD - QUICK SUMMARY(GPEI)'!$Y$102:$Y$107</c:f>
              <c:numCache>
                <c:formatCode>#,##0.0_);[Red]\(#,##0.0\)</c:formatCode>
                <c:ptCount val="6"/>
                <c:pt idx="0">
                  <c:v>14.454355</c:v>
                </c:pt>
                <c:pt idx="1">
                  <c:v>11.31024</c:v>
                </c:pt>
                <c:pt idx="2">
                  <c:v>0</c:v>
                </c:pt>
                <c:pt idx="3">
                  <c:v>2.1589499999999999</c:v>
                </c:pt>
                <c:pt idx="4">
                  <c:v>0</c:v>
                </c:pt>
                <c:pt idx="5">
                  <c:v>0.17480000000000001</c:v>
                </c:pt>
              </c:numCache>
            </c:numRef>
          </c:val>
          <c:extLst>
            <c:ext xmlns:c16="http://schemas.microsoft.com/office/drawing/2014/chart" uri="{C3380CC4-5D6E-409C-BE32-E72D297353CC}">
              <c16:uniqueId val="{00000006-1D00-41B7-A816-462ECAADF6F0}"/>
            </c:ext>
          </c:extLst>
        </c:ser>
        <c:ser>
          <c:idx val="1"/>
          <c:order val="1"/>
          <c:tx>
            <c:strRef>
              <c:f>'DASHBOARD - QUICK SUMMARY(GPEI)'!$Z$101</c:f>
              <c:strCache>
                <c:ptCount val="1"/>
                <c:pt idx="0">
                  <c:v>UNICEF</c:v>
                </c:pt>
              </c:strCache>
            </c:strRef>
          </c:tx>
          <c:spPr>
            <a:solidFill>
              <a:schemeClr val="accent2"/>
            </a:solidFill>
            <a:ln>
              <a:noFill/>
            </a:ln>
            <a:effectLst/>
            <a:sp3d/>
          </c:spPr>
          <c:invertIfNegative val="0"/>
          <c:dLbls>
            <c:dLbl>
              <c:idx val="0"/>
              <c:layout>
                <c:manualLayout>
                  <c:x val="5.83941605839416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00-41B7-A816-462ECAADF6F0}"/>
                </c:ext>
              </c:extLst>
            </c:dLbl>
            <c:dLbl>
              <c:idx val="1"/>
              <c:layout>
                <c:manualLayout>
                  <c:x val="1.45985401459854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D00-41B7-A816-462ECAADF6F0}"/>
                </c:ext>
              </c:extLst>
            </c:dLbl>
            <c:dLbl>
              <c:idx val="2"/>
              <c:delete val="1"/>
              <c:extLst>
                <c:ext xmlns:c15="http://schemas.microsoft.com/office/drawing/2012/chart" uri="{CE6537A1-D6FC-4f65-9D91-7224C49458BB}"/>
                <c:ext xmlns:c16="http://schemas.microsoft.com/office/drawing/2014/chart" uri="{C3380CC4-5D6E-409C-BE32-E72D297353CC}">
                  <c16:uniqueId val="{00000009-1D00-41B7-A816-462ECAADF6F0}"/>
                </c:ext>
              </c:extLst>
            </c:dLbl>
            <c:dLbl>
              <c:idx val="3"/>
              <c:layout>
                <c:manualLayout>
                  <c:x val="1.4598540145985401E-2"/>
                  <c:y val="1.9200001950724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00-41B7-A816-462ECAADF6F0}"/>
                </c:ext>
              </c:extLst>
            </c:dLbl>
            <c:dLbl>
              <c:idx val="4"/>
              <c:layout>
                <c:manualLayout>
                  <c:x val="8.759124087591241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00-41B7-A816-462ECAADF6F0}"/>
                </c:ext>
              </c:extLst>
            </c:dLbl>
            <c:dLbl>
              <c:idx val="5"/>
              <c:delete val="1"/>
              <c:extLst>
                <c:ext xmlns:c15="http://schemas.microsoft.com/office/drawing/2012/chart" uri="{CE6537A1-D6FC-4f65-9D91-7224C49458BB}"/>
                <c:ext xmlns:c16="http://schemas.microsoft.com/office/drawing/2014/chart" uri="{C3380CC4-5D6E-409C-BE32-E72D297353CC}">
                  <c16:uniqueId val="{0000000C-1D00-41B7-A816-462ECAADF6F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'DASHBOARD - QUICK SUMMARY(GPEI)'!$X$102:$X$107</c:f>
              <c:strCache>
                <c:ptCount val="6"/>
                <c:pt idx="0">
                  <c:v>AF
(40/42)</c:v>
                </c:pt>
                <c:pt idx="1">
                  <c:v>EM
(9/9 )</c:v>
                </c:pt>
                <c:pt idx="2">
                  <c:v>EU
(0/13 )</c:v>
                </c:pt>
                <c:pt idx="3">
                  <c:v>SE
(6/6)</c:v>
                </c:pt>
                <c:pt idx="4">
                  <c:v>WP
(2/4)</c:v>
                </c:pt>
                <c:pt idx="5">
                  <c:v>HQ
(1/1)</c:v>
                </c:pt>
              </c:strCache>
            </c:strRef>
          </c:cat>
          <c:val>
            <c:numRef>
              <c:f>'DASHBOARD - QUICK SUMMARY(GPEI)'!$Z$102:$Z$107</c:f>
              <c:numCache>
                <c:formatCode>#,##0.0_);[Red]\(#,##0.0\)</c:formatCode>
                <c:ptCount val="6"/>
                <c:pt idx="0">
                  <c:v>1.8896532757935758</c:v>
                </c:pt>
                <c:pt idx="1">
                  <c:v>22.54138886416667</c:v>
                </c:pt>
                <c:pt idx="2">
                  <c:v>0</c:v>
                </c:pt>
                <c:pt idx="3">
                  <c:v>9.2451099999999856E-2</c:v>
                </c:pt>
                <c:pt idx="4">
                  <c:v>0.26632799900000009</c:v>
                </c:pt>
                <c:pt idx="5">
                  <c:v>0</c:v>
                </c:pt>
              </c:numCache>
            </c:numRef>
          </c:val>
          <c:extLst>
            <c:ext xmlns:c16="http://schemas.microsoft.com/office/drawing/2014/chart" uri="{C3380CC4-5D6E-409C-BE32-E72D297353CC}">
              <c16:uniqueId val="{0000000D-1D00-41B7-A816-462ECAADF6F0}"/>
            </c:ext>
          </c:extLst>
        </c:ser>
        <c:dLbls>
          <c:showLegendKey val="0"/>
          <c:showVal val="0"/>
          <c:showCatName val="0"/>
          <c:showSerName val="0"/>
          <c:showPercent val="0"/>
          <c:showBubbleSize val="0"/>
        </c:dLbls>
        <c:gapWidth val="70"/>
        <c:gapDepth val="56"/>
        <c:shape val="cylinder"/>
        <c:axId val="2100952936"/>
        <c:axId val="2100958184"/>
        <c:axId val="0"/>
      </c:bar3DChart>
      <c:catAx>
        <c:axId val="2100952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00958184"/>
        <c:crosses val="autoZero"/>
        <c:auto val="1"/>
        <c:lblAlgn val="ctr"/>
        <c:lblOffset val="100"/>
        <c:noMultiLvlLbl val="0"/>
      </c:catAx>
      <c:valAx>
        <c:axId val="2100958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0095293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00" b="1" i="0" u="none" strike="noStrike" kern="1200" baseline="0">
                <a:solidFill>
                  <a:schemeClr val="accent2"/>
                </a:solidFill>
                <a:latin typeface="+mn-lt"/>
                <a:ea typeface="+mn-ea"/>
                <a:cs typeface="+mn-cs"/>
              </a:defRPr>
            </a:pPr>
            <a:endParaRPr lang="en-US"/>
          </a:p>
        </c:txPr>
      </c:legendEntry>
      <c:layout>
        <c:manualLayout>
          <c:xMode val="edge"/>
          <c:yMode val="edge"/>
          <c:x val="0.31630093683545035"/>
          <c:y val="0.93080598738186304"/>
          <c:w val="0.30024484165756654"/>
          <c:h val="6.532304448291029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86534648459089"/>
          <c:y val="4.5861907990381909E-2"/>
          <c:w val="0.76585812135899534"/>
          <c:h val="0.67960250044856541"/>
        </c:manualLayout>
      </c:layout>
      <c:barChart>
        <c:barDir val="col"/>
        <c:grouping val="stacked"/>
        <c:varyColors val="0"/>
        <c:ser>
          <c:idx val="0"/>
          <c:order val="0"/>
          <c:tx>
            <c:strRef>
              <c:f>Sheet1!$B$1</c:f>
              <c:strCache>
                <c:ptCount val="1"/>
                <c:pt idx="0">
                  <c:v>AFP</c:v>
                </c:pt>
              </c:strCache>
            </c:strRef>
          </c:tx>
          <c:spPr>
            <a:solidFill>
              <a:srgbClr val="FF0000"/>
            </a:solidFill>
            <a:ln>
              <a:solidFill>
                <a:schemeClr val="tx1"/>
              </a:solidFill>
            </a:ln>
            <a:effectLst/>
          </c:spPr>
          <c:invertIfNegative val="0"/>
          <c:cat>
            <c:numRef>
              <c:f>Sheet1!$A$2:$A$4</c:f>
              <c:numCache>
                <c:formatCode>General</c:formatCode>
                <c:ptCount val="3"/>
                <c:pt idx="0">
                  <c:v>2018</c:v>
                </c:pt>
                <c:pt idx="1">
                  <c:v>2019</c:v>
                </c:pt>
                <c:pt idx="2">
                  <c:v>2020</c:v>
                </c:pt>
              </c:numCache>
            </c:numRef>
          </c:cat>
          <c:val>
            <c:numRef>
              <c:f>Sheet1!$B$2:$B$4</c:f>
              <c:numCache>
                <c:formatCode>General</c:formatCode>
                <c:ptCount val="3"/>
                <c:pt idx="0">
                  <c:v>34</c:v>
                </c:pt>
                <c:pt idx="1">
                  <c:v>18</c:v>
                </c:pt>
                <c:pt idx="2">
                  <c:v>1</c:v>
                </c:pt>
              </c:numCache>
            </c:numRef>
          </c:val>
          <c:extLst>
            <c:ext xmlns:c16="http://schemas.microsoft.com/office/drawing/2014/chart" uri="{C3380CC4-5D6E-409C-BE32-E72D297353CC}">
              <c16:uniqueId val="{00000000-DF84-4B2C-9501-9D836CEB7F74}"/>
            </c:ext>
          </c:extLst>
        </c:ser>
        <c:ser>
          <c:idx val="1"/>
          <c:order val="1"/>
          <c:tx>
            <c:strRef>
              <c:f>Sheet1!$C$1</c:f>
              <c:strCache>
                <c:ptCount val="1"/>
                <c:pt idx="0">
                  <c:v>ES</c:v>
                </c:pt>
              </c:strCache>
            </c:strRef>
          </c:tx>
          <c:spPr>
            <a:solidFill>
              <a:srgbClr val="FF66FF"/>
            </a:solidFill>
            <a:ln>
              <a:solidFill>
                <a:schemeClr val="tx1"/>
              </a:solidFill>
            </a:ln>
            <a:effectLst/>
          </c:spPr>
          <c:invertIfNegative val="0"/>
          <c:cat>
            <c:numRef>
              <c:f>Sheet1!$A$2:$A$4</c:f>
              <c:numCache>
                <c:formatCode>General</c:formatCode>
                <c:ptCount val="3"/>
                <c:pt idx="0">
                  <c:v>2018</c:v>
                </c:pt>
                <c:pt idx="1">
                  <c:v>2019</c:v>
                </c:pt>
                <c:pt idx="2">
                  <c:v>2020</c:v>
                </c:pt>
              </c:numCache>
            </c:numRef>
          </c:cat>
          <c:val>
            <c:numRef>
              <c:f>Sheet1!$C$2:$C$4</c:f>
              <c:numCache>
                <c:formatCode>General</c:formatCode>
                <c:ptCount val="3"/>
                <c:pt idx="0">
                  <c:v>46</c:v>
                </c:pt>
                <c:pt idx="1">
                  <c:v>60</c:v>
                </c:pt>
                <c:pt idx="2">
                  <c:v>1</c:v>
                </c:pt>
              </c:numCache>
            </c:numRef>
          </c:val>
          <c:extLst>
            <c:ext xmlns:c16="http://schemas.microsoft.com/office/drawing/2014/chart" uri="{C3380CC4-5D6E-409C-BE32-E72D297353CC}">
              <c16:uniqueId val="{00000001-DF84-4B2C-9501-9D836CEB7F74}"/>
            </c:ext>
          </c:extLst>
        </c:ser>
        <c:ser>
          <c:idx val="2"/>
          <c:order val="2"/>
          <c:tx>
            <c:strRef>
              <c:f>Sheet1!$D$1</c:f>
              <c:strCache>
                <c:ptCount val="1"/>
                <c:pt idx="0">
                  <c:v>Contact</c:v>
                </c:pt>
              </c:strCache>
            </c:strRef>
          </c:tx>
          <c:spPr>
            <a:solidFill>
              <a:srgbClr val="3333CC"/>
            </a:solidFill>
            <a:ln>
              <a:solidFill>
                <a:schemeClr val="tx1"/>
              </a:solidFill>
            </a:ln>
            <a:effectLst/>
          </c:spPr>
          <c:invertIfNegative val="0"/>
          <c:cat>
            <c:numRef>
              <c:f>Sheet1!$A$2:$A$4</c:f>
              <c:numCache>
                <c:formatCode>General</c:formatCode>
                <c:ptCount val="3"/>
                <c:pt idx="0">
                  <c:v>2018</c:v>
                </c:pt>
                <c:pt idx="1">
                  <c:v>2019</c:v>
                </c:pt>
                <c:pt idx="2">
                  <c:v>2020</c:v>
                </c:pt>
              </c:numCache>
            </c:numRef>
          </c:cat>
          <c:val>
            <c:numRef>
              <c:f>Sheet1!$D$2:$D$4</c:f>
              <c:numCache>
                <c:formatCode>General</c:formatCode>
                <c:ptCount val="3"/>
                <c:pt idx="0">
                  <c:v>3</c:v>
                </c:pt>
                <c:pt idx="1">
                  <c:v>1</c:v>
                </c:pt>
                <c:pt idx="2">
                  <c:v>0</c:v>
                </c:pt>
              </c:numCache>
            </c:numRef>
          </c:val>
          <c:extLst>
            <c:ext xmlns:c16="http://schemas.microsoft.com/office/drawing/2014/chart" uri="{C3380CC4-5D6E-409C-BE32-E72D297353CC}">
              <c16:uniqueId val="{00000002-DF84-4B2C-9501-9D836CEB7F74}"/>
            </c:ext>
          </c:extLst>
        </c:ser>
        <c:ser>
          <c:idx val="3"/>
          <c:order val="3"/>
          <c:tx>
            <c:strRef>
              <c:f>Sheet1!$E$1</c:f>
              <c:strCache>
                <c:ptCount val="1"/>
                <c:pt idx="0">
                  <c:v>HC</c:v>
                </c:pt>
              </c:strCache>
            </c:strRef>
          </c:tx>
          <c:spPr>
            <a:solidFill>
              <a:srgbClr val="92D050"/>
            </a:solidFill>
            <a:ln>
              <a:solidFill>
                <a:schemeClr val="tx1"/>
              </a:solidFill>
            </a:ln>
            <a:effectLst/>
          </c:spPr>
          <c:invertIfNegative val="0"/>
          <c:cat>
            <c:numRef>
              <c:f>Sheet1!$A$2:$A$4</c:f>
              <c:numCache>
                <c:formatCode>General</c:formatCode>
                <c:ptCount val="3"/>
                <c:pt idx="0">
                  <c:v>2018</c:v>
                </c:pt>
                <c:pt idx="1">
                  <c:v>2019</c:v>
                </c:pt>
                <c:pt idx="2">
                  <c:v>2020</c:v>
                </c:pt>
              </c:numCache>
            </c:numRef>
          </c:cat>
          <c:val>
            <c:numRef>
              <c:f>Sheet1!$E$2:$E$4</c:f>
              <c:numCache>
                <c:formatCode>General</c:formatCode>
                <c:ptCount val="3"/>
                <c:pt idx="0">
                  <c:v>58</c:v>
                </c:pt>
                <c:pt idx="1">
                  <c:v>8</c:v>
                </c:pt>
                <c:pt idx="2">
                  <c:v>0</c:v>
                </c:pt>
              </c:numCache>
            </c:numRef>
          </c:val>
          <c:extLst>
            <c:ext xmlns:c16="http://schemas.microsoft.com/office/drawing/2014/chart" uri="{C3380CC4-5D6E-409C-BE32-E72D297353CC}">
              <c16:uniqueId val="{00000003-DF84-4B2C-9501-9D836CEB7F74}"/>
            </c:ext>
          </c:extLst>
        </c:ser>
        <c:dLbls>
          <c:showLegendKey val="0"/>
          <c:showVal val="0"/>
          <c:showCatName val="0"/>
          <c:showSerName val="0"/>
          <c:showPercent val="0"/>
          <c:showBubbleSize val="0"/>
        </c:dLbls>
        <c:gapWidth val="18"/>
        <c:overlap val="100"/>
        <c:axId val="331645888"/>
        <c:axId val="840466816"/>
      </c:barChart>
      <c:catAx>
        <c:axId val="33164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40466816"/>
        <c:crosses val="autoZero"/>
        <c:auto val="1"/>
        <c:lblAlgn val="ctr"/>
        <c:lblOffset val="100"/>
        <c:noMultiLvlLbl val="0"/>
      </c:catAx>
      <c:valAx>
        <c:axId val="840466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31645888"/>
        <c:crosses val="autoZero"/>
        <c:crossBetween val="between"/>
      </c:valAx>
      <c:spPr>
        <a:noFill/>
        <a:ln>
          <a:noFill/>
        </a:ln>
        <a:effectLst/>
      </c:spPr>
    </c:plotArea>
    <c:legend>
      <c:legendPos val="b"/>
      <c:layout>
        <c:manualLayout>
          <c:xMode val="edge"/>
          <c:yMode val="edge"/>
          <c:x val="0.12713719973562651"/>
          <c:y val="0.89729199831398077"/>
          <c:w val="0.768284931071471"/>
          <c:h val="5.079042320612858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46300736408999"/>
          <c:y val="4.5861907990381909E-2"/>
          <c:w val="0.86473927427306307"/>
          <c:h val="0.67960250044856541"/>
        </c:manualLayout>
      </c:layout>
      <c:barChart>
        <c:barDir val="col"/>
        <c:grouping val="stacked"/>
        <c:varyColors val="0"/>
        <c:ser>
          <c:idx val="0"/>
          <c:order val="0"/>
          <c:tx>
            <c:strRef>
              <c:f>Sheet1!$C$1</c:f>
              <c:strCache>
                <c:ptCount val="1"/>
                <c:pt idx="0">
                  <c:v>AFP</c:v>
                </c:pt>
              </c:strCache>
            </c:strRef>
          </c:tx>
          <c:spPr>
            <a:solidFill>
              <a:srgbClr val="FF0000"/>
            </a:solidFill>
            <a:ln>
              <a:solidFill>
                <a:schemeClr val="tx1"/>
              </a:solidFill>
            </a:ln>
            <a:effectLst/>
          </c:spPr>
          <c:invertIfNegative val="0"/>
          <c:cat>
            <c:multiLvlStrRef>
              <c:f>Sheet1!$A$2:$B$29</c:f>
              <c:multiLvlStrCache>
                <c:ptCount val="28"/>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pt idx="21">
                    <c:v>O</c:v>
                  </c:pt>
                  <c:pt idx="22">
                    <c:v>N</c:v>
                  </c:pt>
                  <c:pt idx="23">
                    <c:v>D</c:v>
                  </c:pt>
                  <c:pt idx="24">
                    <c:v>J</c:v>
                  </c:pt>
                  <c:pt idx="25">
                    <c:v>F</c:v>
                  </c:pt>
                  <c:pt idx="26">
                    <c:v>M</c:v>
                  </c:pt>
                  <c:pt idx="27">
                    <c:v>A</c:v>
                  </c:pt>
                </c:lvl>
                <c:lvl>
                  <c:pt idx="0">
                    <c:v>2018</c:v>
                  </c:pt>
                  <c:pt idx="12">
                    <c:v>2019</c:v>
                  </c:pt>
                  <c:pt idx="24">
                    <c:v>2020</c:v>
                  </c:pt>
                </c:lvl>
              </c:multiLvlStrCache>
            </c:multiLvlStrRef>
          </c:cat>
          <c:val>
            <c:numRef>
              <c:f>Sheet1!$C$2:$C$29</c:f>
              <c:numCache>
                <c:formatCode>General</c:formatCode>
                <c:ptCount val="28"/>
                <c:pt idx="16">
                  <c:v>1</c:v>
                </c:pt>
              </c:numCache>
            </c:numRef>
          </c:val>
          <c:extLst>
            <c:ext xmlns:c16="http://schemas.microsoft.com/office/drawing/2014/chart" uri="{C3380CC4-5D6E-409C-BE32-E72D297353CC}">
              <c16:uniqueId val="{00000000-D991-4FA2-A288-50049D4671CB}"/>
            </c:ext>
          </c:extLst>
        </c:ser>
        <c:ser>
          <c:idx val="1"/>
          <c:order val="1"/>
          <c:tx>
            <c:strRef>
              <c:f>Sheet1!$D$1</c:f>
              <c:strCache>
                <c:ptCount val="1"/>
                <c:pt idx="0">
                  <c:v>ES</c:v>
                </c:pt>
              </c:strCache>
            </c:strRef>
          </c:tx>
          <c:spPr>
            <a:solidFill>
              <a:srgbClr val="FF66FF"/>
            </a:solidFill>
            <a:ln>
              <a:solidFill>
                <a:schemeClr val="tx1"/>
              </a:solidFill>
            </a:ln>
            <a:effectLst/>
          </c:spPr>
          <c:invertIfNegative val="0"/>
          <c:cat>
            <c:multiLvlStrRef>
              <c:f>Sheet1!$A$2:$B$29</c:f>
              <c:multiLvlStrCache>
                <c:ptCount val="28"/>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pt idx="21">
                    <c:v>O</c:v>
                  </c:pt>
                  <c:pt idx="22">
                    <c:v>N</c:v>
                  </c:pt>
                  <c:pt idx="23">
                    <c:v>D</c:v>
                  </c:pt>
                  <c:pt idx="24">
                    <c:v>J</c:v>
                  </c:pt>
                  <c:pt idx="25">
                    <c:v>F</c:v>
                  </c:pt>
                  <c:pt idx="26">
                    <c:v>M</c:v>
                  </c:pt>
                  <c:pt idx="27">
                    <c:v>A</c:v>
                  </c:pt>
                </c:lvl>
                <c:lvl>
                  <c:pt idx="0">
                    <c:v>2018</c:v>
                  </c:pt>
                  <c:pt idx="12">
                    <c:v>2019</c:v>
                  </c:pt>
                  <c:pt idx="24">
                    <c:v>2020</c:v>
                  </c:pt>
                </c:lvl>
              </c:multiLvlStrCache>
            </c:multiLvlStrRef>
          </c:cat>
          <c:val>
            <c:numRef>
              <c:f>Sheet1!$D$2:$D$29</c:f>
              <c:numCache>
                <c:formatCode>General</c:formatCode>
                <c:ptCount val="28"/>
                <c:pt idx="0">
                  <c:v>1</c:v>
                </c:pt>
                <c:pt idx="2">
                  <c:v>2</c:v>
                </c:pt>
                <c:pt idx="3">
                  <c:v>2</c:v>
                </c:pt>
                <c:pt idx="4">
                  <c:v>5</c:v>
                </c:pt>
                <c:pt idx="5">
                  <c:v>4</c:v>
                </c:pt>
                <c:pt idx="16">
                  <c:v>1</c:v>
                </c:pt>
                <c:pt idx="17">
                  <c:v>2</c:v>
                </c:pt>
                <c:pt idx="18">
                  <c:v>1</c:v>
                </c:pt>
                <c:pt idx="19">
                  <c:v>1</c:v>
                </c:pt>
                <c:pt idx="20">
                  <c:v>2</c:v>
                </c:pt>
              </c:numCache>
            </c:numRef>
          </c:val>
          <c:extLst>
            <c:ext xmlns:c16="http://schemas.microsoft.com/office/drawing/2014/chart" uri="{C3380CC4-5D6E-409C-BE32-E72D297353CC}">
              <c16:uniqueId val="{00000001-D991-4FA2-A288-50049D4671CB}"/>
            </c:ext>
          </c:extLst>
        </c:ser>
        <c:ser>
          <c:idx val="2"/>
          <c:order val="2"/>
          <c:tx>
            <c:strRef>
              <c:f>Sheet1!$E$1</c:f>
              <c:strCache>
                <c:ptCount val="1"/>
                <c:pt idx="0">
                  <c:v>Contact</c:v>
                </c:pt>
              </c:strCache>
            </c:strRef>
          </c:tx>
          <c:spPr>
            <a:solidFill>
              <a:srgbClr val="3333CC"/>
            </a:solidFill>
            <a:ln>
              <a:solidFill>
                <a:schemeClr val="tx1"/>
              </a:solidFill>
            </a:ln>
            <a:effectLst/>
          </c:spPr>
          <c:invertIfNegative val="0"/>
          <c:cat>
            <c:multiLvlStrRef>
              <c:f>Sheet1!$A$2:$B$29</c:f>
              <c:multiLvlStrCache>
                <c:ptCount val="28"/>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pt idx="21">
                    <c:v>O</c:v>
                  </c:pt>
                  <c:pt idx="22">
                    <c:v>N</c:v>
                  </c:pt>
                  <c:pt idx="23">
                    <c:v>D</c:v>
                  </c:pt>
                  <c:pt idx="24">
                    <c:v>J</c:v>
                  </c:pt>
                  <c:pt idx="25">
                    <c:v>F</c:v>
                  </c:pt>
                  <c:pt idx="26">
                    <c:v>M</c:v>
                  </c:pt>
                  <c:pt idx="27">
                    <c:v>A</c:v>
                  </c:pt>
                </c:lvl>
                <c:lvl>
                  <c:pt idx="0">
                    <c:v>2018</c:v>
                  </c:pt>
                  <c:pt idx="12">
                    <c:v>2019</c:v>
                  </c:pt>
                  <c:pt idx="24">
                    <c:v>2020</c:v>
                  </c:pt>
                </c:lvl>
              </c:multiLvlStrCache>
            </c:multiLvlStrRef>
          </c:cat>
          <c:val>
            <c:numRef>
              <c:f>Sheet1!$E$2:$E$29</c:f>
              <c:numCache>
                <c:formatCode>General</c:formatCode>
                <c:ptCount val="28"/>
              </c:numCache>
            </c:numRef>
          </c:val>
          <c:extLst>
            <c:ext xmlns:c16="http://schemas.microsoft.com/office/drawing/2014/chart" uri="{C3380CC4-5D6E-409C-BE32-E72D297353CC}">
              <c16:uniqueId val="{00000002-D991-4FA2-A288-50049D4671CB}"/>
            </c:ext>
          </c:extLst>
        </c:ser>
        <c:ser>
          <c:idx val="3"/>
          <c:order val="3"/>
          <c:tx>
            <c:strRef>
              <c:f>Sheet1!$F$1</c:f>
              <c:strCache>
                <c:ptCount val="1"/>
                <c:pt idx="0">
                  <c:v>HC</c:v>
                </c:pt>
              </c:strCache>
            </c:strRef>
          </c:tx>
          <c:spPr>
            <a:solidFill>
              <a:srgbClr val="92D050"/>
            </a:solidFill>
            <a:ln>
              <a:solidFill>
                <a:schemeClr val="tx1"/>
              </a:solidFill>
            </a:ln>
            <a:effectLst/>
          </c:spPr>
          <c:invertIfNegative val="0"/>
          <c:cat>
            <c:multiLvlStrRef>
              <c:f>Sheet1!$A$2:$B$29</c:f>
              <c:multiLvlStrCache>
                <c:ptCount val="28"/>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pt idx="21">
                    <c:v>O</c:v>
                  </c:pt>
                  <c:pt idx="22">
                    <c:v>N</c:v>
                  </c:pt>
                  <c:pt idx="23">
                    <c:v>D</c:v>
                  </c:pt>
                  <c:pt idx="24">
                    <c:v>J</c:v>
                  </c:pt>
                  <c:pt idx="25">
                    <c:v>F</c:v>
                  </c:pt>
                  <c:pt idx="26">
                    <c:v>M</c:v>
                  </c:pt>
                  <c:pt idx="27">
                    <c:v>A</c:v>
                  </c:pt>
                </c:lvl>
                <c:lvl>
                  <c:pt idx="0">
                    <c:v>2018</c:v>
                  </c:pt>
                  <c:pt idx="12">
                    <c:v>2019</c:v>
                  </c:pt>
                  <c:pt idx="24">
                    <c:v>2020</c:v>
                  </c:pt>
                </c:lvl>
              </c:multiLvlStrCache>
            </c:multiLvlStrRef>
          </c:cat>
          <c:val>
            <c:numRef>
              <c:f>Sheet1!$F$2:$F$29</c:f>
              <c:numCache>
                <c:formatCode>General</c:formatCode>
                <c:ptCount val="28"/>
                <c:pt idx="17">
                  <c:v>1</c:v>
                </c:pt>
              </c:numCache>
            </c:numRef>
          </c:val>
          <c:extLst>
            <c:ext xmlns:c16="http://schemas.microsoft.com/office/drawing/2014/chart" uri="{C3380CC4-5D6E-409C-BE32-E72D297353CC}">
              <c16:uniqueId val="{00000003-D991-4FA2-A288-50049D4671CB}"/>
            </c:ext>
          </c:extLst>
        </c:ser>
        <c:dLbls>
          <c:showLegendKey val="0"/>
          <c:showVal val="0"/>
          <c:showCatName val="0"/>
          <c:showSerName val="0"/>
          <c:showPercent val="0"/>
          <c:showBubbleSize val="0"/>
        </c:dLbls>
        <c:gapWidth val="18"/>
        <c:overlap val="100"/>
        <c:axId val="331645888"/>
        <c:axId val="840466816"/>
      </c:barChart>
      <c:catAx>
        <c:axId val="33164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40466816"/>
        <c:crosses val="autoZero"/>
        <c:auto val="1"/>
        <c:lblAlgn val="ctr"/>
        <c:lblOffset val="100"/>
        <c:noMultiLvlLbl val="0"/>
      </c:catAx>
      <c:valAx>
        <c:axId val="840466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31645888"/>
        <c:crosses val="autoZero"/>
        <c:crossBetween val="between"/>
      </c:valAx>
      <c:spPr>
        <a:noFill/>
        <a:ln>
          <a:noFill/>
        </a:ln>
        <a:effectLst/>
      </c:spPr>
    </c:plotArea>
    <c:legend>
      <c:legendPos val="b"/>
      <c:layout>
        <c:manualLayout>
          <c:xMode val="edge"/>
          <c:yMode val="edge"/>
          <c:x val="0.12713719973562651"/>
          <c:y val="0.89729199831398077"/>
          <c:w val="0.768284931071471"/>
          <c:h val="5.079042320612858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 name="Google Shape;4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54" name="Google Shape;154;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1" indent="0" algn="l" rtl="0">
              <a:lnSpc>
                <a:spcPct val="100000"/>
              </a:lnSpc>
              <a:spcBef>
                <a:spcPts val="1200"/>
              </a:spcBef>
              <a:spcAft>
                <a:spcPts val="0"/>
              </a:spcAft>
              <a:buSzPts val="1400"/>
              <a:buNone/>
            </a:pPr>
            <a:endParaRPr dirty="0"/>
          </a:p>
        </p:txBody>
      </p:sp>
      <p:sp>
        <p:nvSpPr>
          <p:cNvPr id="172" name="Google Shape;172;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600"/>
              </a:spcBef>
              <a:spcAft>
                <a:spcPts val="0"/>
              </a:spcAft>
              <a:buSzPts val="1400"/>
              <a:buNone/>
            </a:pPr>
            <a:endParaRPr dirty="0"/>
          </a:p>
        </p:txBody>
      </p:sp>
      <p:sp>
        <p:nvSpPr>
          <p:cNvPr id="181" name="Google Shape;181;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2" name="Google Shape;6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5858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1" name="Google Shape;20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35" name="Google Shape;235;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65" name="Google Shape;265;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6" name="Google Shape;56;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3" name="Google Shape;273;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2" name="Google Shape;6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988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1" name="Google Shape;301;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8" name="Google Shape;308;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a:spLocks noGrp="1" noRot="1" noChangeAspect="1"/>
          </p:cNvSpPr>
          <p:nvPr>
            <p:ph type="sldImg" idx="2"/>
          </p:nvPr>
        </p:nvSpPr>
        <p:spPr>
          <a:xfrm>
            <a:off x="9525" y="1550988"/>
            <a:ext cx="7443788" cy="4187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26" name="Google Shape;326;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58" name="Google Shape;358;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85" name="Google Shape;685;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790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2" name="Google Shape;6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0" name="Google Shape;390;p30: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SzPts val="1400"/>
              <a:buNone/>
            </a:pPr>
            <a:r>
              <a:rPr lang="en-US" sz="1600">
                <a:solidFill>
                  <a:srgbClr val="000000"/>
                </a:solidFill>
              </a:rPr>
              <a:t>© Bill &amp; Melinda Gates Foundation</a:t>
            </a:r>
            <a:endParaRPr/>
          </a:p>
        </p:txBody>
      </p:sp>
      <p:sp>
        <p:nvSpPr>
          <p:cNvPr id="391" name="Google Shape;391;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600"/>
              <a:buNone/>
            </a:pPr>
            <a:fld id="{00000000-1234-1234-1234-123412341234}" type="slidenum">
              <a:rPr lang="en-US" sz="1600">
                <a:solidFill>
                  <a:srgbClr val="000000"/>
                </a:solidFill>
              </a:rPr>
              <a:t>30</a:t>
            </a:fld>
            <a:endParaRPr sz="16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6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Speaker Notes:</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a:buChar char="•"/>
            </a:pPr>
            <a:r>
              <a:rPr lang="en-US"/>
              <a:t>Disconnect in GPEI global narrative with programme perception on the ground – explaining cVDPV2 in Africa after certification, “vaccine-derived” viruses name is addressed through more coordinated approach between external communication and C4D branches of GPEI, driven by field knowledge and accounting for global need to maintain donor confidence and support of the programme.  A new group brings broad range of communication expertise from GPEI into one stream to align communication strategies and tactics.</a:t>
            </a:r>
            <a:endParaRPr/>
          </a:p>
          <a:p>
            <a:pPr marL="171450" lvl="0" indent="-171450" algn="l" rtl="0">
              <a:lnSpc>
                <a:spcPct val="100000"/>
              </a:lnSpc>
              <a:spcBef>
                <a:spcPts val="0"/>
              </a:spcBef>
              <a:spcAft>
                <a:spcPts val="0"/>
              </a:spcAft>
              <a:buSzPts val="1400"/>
              <a:buFont typeface="Arial"/>
              <a:buChar char="•"/>
            </a:pPr>
            <a:r>
              <a:rPr lang="en-US"/>
              <a:t>Novel OPV2 introduction for cVDPV2 response, a genetically-modified vaccine proposed under emergency use listing in the context of COVID is a challenge on its own.  GPEI recognized the communication complexity at various levels, where the vaccine brings new hope to GPEI and donors globally, but positioning this vaccine as “magic bullet” in the field would be counterproductive.  GPEI conducted formative research to better understand perceptions and potential concerns of various audiences to come up with right positioning of the Novel OPV2 with tailored messaging based on the need and level of knowledge.  Crisis communication in response to vaccine-related events is central and integrated across external and C4D streams of the programme.  Using social listening and rumor tracking in digital spaces becoming a more central piece of the programme.</a:t>
            </a:r>
            <a:endParaRPr/>
          </a:p>
          <a:p>
            <a:pPr marL="171450" lvl="0" indent="-171450" algn="l" rtl="0">
              <a:lnSpc>
                <a:spcPct val="100000"/>
              </a:lnSpc>
              <a:spcBef>
                <a:spcPts val="0"/>
              </a:spcBef>
              <a:spcAft>
                <a:spcPts val="0"/>
              </a:spcAft>
              <a:buSzPts val="1400"/>
              <a:buFont typeface="Arial"/>
              <a:buChar char="•"/>
            </a:pPr>
            <a:r>
              <a:rPr lang="en-US"/>
              <a:t>As communication has to stay ahead of the game, there has been traditionally a challenge to build up enough momentum quickly within 14 days before the first round in outbreaks, where existing GPEI capacity is scarce.  The programme responded with developing a standard communication package to accompany the SOPs that can quickly be tailored, adapted and used by the Governments and GPEI teams.</a:t>
            </a:r>
            <a:endParaRPr/>
          </a:p>
          <a:p>
            <a:pPr marL="228600" lvl="0" indent="-139700" algn="l" rtl="0">
              <a:lnSpc>
                <a:spcPct val="100000"/>
              </a:lnSpc>
              <a:spcBef>
                <a:spcPts val="0"/>
              </a:spcBef>
              <a:spcAft>
                <a:spcPts val="0"/>
              </a:spcAft>
              <a:buSzPts val="1400"/>
              <a:buFont typeface="Arial"/>
              <a:buNone/>
            </a:pPr>
            <a:endParaRPr/>
          </a:p>
        </p:txBody>
      </p:sp>
      <p:sp>
        <p:nvSpPr>
          <p:cNvPr id="412" name="Google Shape;412;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20" name="Google Shape;420;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36" name="Google Shape;436;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2" name="Google Shape;442;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82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449" name="Google Shape;449;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83" name="Google Shape;483;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7" name="Google Shape;77;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06" name="Google Shape;506;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14" name="Google Shape;514;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54" name="Google Shape;554;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65" name="Google Shape;565;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81" name="Google Shape;581;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2" name="Google Shape;442;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95" name="Google Shape;595;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04" name="Google Shape;604;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16" name="Google Shape;616;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30" name="Google Shape;630;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55" name="Google Shape;655;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65" name="Google Shape;665;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75" name="Google Shape;675;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04" name="Google Shape;704;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39" name="Google Shape;739;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2" name="Google Shape;12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329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34" name="Google Shape;134;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48" name="Google Shape;148;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59"/>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4"/>
        <p:cNvGrpSpPr/>
        <p:nvPr/>
      </p:nvGrpSpPr>
      <p:grpSpPr>
        <a:xfrm>
          <a:off x="0" y="0"/>
          <a:ext cx="0" cy="0"/>
          <a:chOff x="0" y="0"/>
          <a:chExt cx="0" cy="0"/>
        </a:xfrm>
      </p:grpSpPr>
      <p:sp>
        <p:nvSpPr>
          <p:cNvPr id="15" name="Google Shape;15;p60"/>
          <p:cNvSpPr txBox="1">
            <a:spLocks noGrp="1"/>
          </p:cNvSpPr>
          <p:nvPr>
            <p:ph type="title"/>
          </p:nvPr>
        </p:nvSpPr>
        <p:spPr>
          <a:xfrm>
            <a:off x="838213" y="365147"/>
            <a:ext cx="10515600" cy="1325559"/>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6" name="Google Shape;16;p60"/>
          <p:cNvSpPr txBox="1">
            <a:spLocks noGrp="1"/>
          </p:cNvSpPr>
          <p:nvPr>
            <p:ph type="body" idx="1"/>
          </p:nvPr>
        </p:nvSpPr>
        <p:spPr>
          <a:xfrm>
            <a:off x="838213" y="1825627"/>
            <a:ext cx="10515600" cy="4351336"/>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 name="Google Shape;17;p60"/>
          <p:cNvSpPr txBox="1">
            <a:spLocks noGrp="1"/>
          </p:cNvSpPr>
          <p:nvPr>
            <p:ph type="dt" idx="10"/>
          </p:nvPr>
        </p:nvSpPr>
        <p:spPr>
          <a:xfrm>
            <a:off x="838203" y="6377899"/>
            <a:ext cx="2743200" cy="3651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60"/>
          <p:cNvSpPr txBox="1">
            <a:spLocks noGrp="1"/>
          </p:cNvSpPr>
          <p:nvPr>
            <p:ph type="ftr" idx="11"/>
          </p:nvPr>
        </p:nvSpPr>
        <p:spPr>
          <a:xfrm>
            <a:off x="4038613" y="6377899"/>
            <a:ext cx="4114800" cy="3651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60"/>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61"/>
          <p:cNvSpPr txBox="1">
            <a:spLocks noGrp="1"/>
          </p:cNvSpPr>
          <p:nvPr>
            <p:ph type="ftr" idx="11"/>
          </p:nvPr>
        </p:nvSpPr>
        <p:spPr>
          <a:xfrm>
            <a:off x="2430584" y="6604000"/>
            <a:ext cx="9083432" cy="254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61"/>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35"/>
        <p:cNvGrpSpPr/>
        <p:nvPr/>
      </p:nvGrpSpPr>
      <p:grpSpPr>
        <a:xfrm>
          <a:off x="0" y="0"/>
          <a:ext cx="0" cy="0"/>
          <a:chOff x="0" y="0"/>
          <a:chExt cx="0" cy="0"/>
        </a:xfrm>
      </p:grpSpPr>
      <p:sp>
        <p:nvSpPr>
          <p:cNvPr id="36" name="Google Shape;36;p64"/>
          <p:cNvSpPr txBox="1">
            <a:spLocks noGrp="1"/>
          </p:cNvSpPr>
          <p:nvPr>
            <p:ph type="ctrTitle"/>
          </p:nvPr>
        </p:nvSpPr>
        <p:spPr>
          <a:xfrm>
            <a:off x="914400" y="2130489"/>
            <a:ext cx="10363200" cy="14700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37" name="Google Shape;37;p64"/>
          <p:cNvSpPr txBox="1">
            <a:spLocks noGrp="1"/>
          </p:cNvSpPr>
          <p:nvPr>
            <p:ph type="subTitle" idx="1"/>
          </p:nvPr>
        </p:nvSpPr>
        <p:spPr>
          <a:xfrm>
            <a:off x="1828800" y="3886206"/>
            <a:ext cx="85344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 name="Google Shape;38;p64"/>
          <p:cNvSpPr txBox="1">
            <a:spLocks noGrp="1"/>
          </p:cNvSpPr>
          <p:nvPr>
            <p:ph type="sldNum" idx="12"/>
          </p:nvPr>
        </p:nvSpPr>
        <p:spPr>
          <a:xfrm>
            <a:off x="8737600" y="6356399"/>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25" name="Google Shape;25;p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62"/>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702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 Width Head + Copy w/ 2/3 Visual">
  <p:cSld name="1/3 Width Head + Copy w/ 2/3 Visual">
    <p:spTree>
      <p:nvGrpSpPr>
        <p:cNvPr id="1" name="Shape 28"/>
        <p:cNvGrpSpPr/>
        <p:nvPr/>
      </p:nvGrpSpPr>
      <p:grpSpPr>
        <a:xfrm>
          <a:off x="0" y="0"/>
          <a:ext cx="0" cy="0"/>
          <a:chOff x="0" y="0"/>
          <a:chExt cx="0" cy="0"/>
        </a:xfrm>
      </p:grpSpPr>
      <p:sp>
        <p:nvSpPr>
          <p:cNvPr id="29" name="Google Shape;29;p63"/>
          <p:cNvSpPr txBox="1">
            <a:spLocks noGrp="1"/>
          </p:cNvSpPr>
          <p:nvPr>
            <p:ph type="body" idx="1"/>
          </p:nvPr>
        </p:nvSpPr>
        <p:spPr>
          <a:xfrm>
            <a:off x="486833" y="1718735"/>
            <a:ext cx="4226984" cy="4519085"/>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00000"/>
              </a:lnSpc>
              <a:spcBef>
                <a:spcPts val="600"/>
              </a:spcBef>
              <a:spcAft>
                <a:spcPts val="0"/>
              </a:spcAft>
              <a:buClr>
                <a:srgbClr val="2F85AA"/>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1150" algn="l" rtl="0">
              <a:lnSpc>
                <a:spcPct val="100000"/>
              </a:lnSpc>
              <a:spcBef>
                <a:spcPts val="6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600"/>
              </a:spcBef>
              <a:spcAft>
                <a:spcPts val="0"/>
              </a:spcAft>
              <a:buClr>
                <a:srgbClr val="3086AB"/>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63"/>
          <p:cNvSpPr/>
          <p:nvPr/>
        </p:nvSpPr>
        <p:spPr>
          <a:xfrm>
            <a:off x="0" y="669311"/>
            <a:ext cx="268224" cy="26843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6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63"/>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63"/>
          <p:cNvSpPr txBox="1">
            <a:spLocks noGrp="1"/>
          </p:cNvSpPr>
          <p:nvPr>
            <p:ph type="title"/>
          </p:nvPr>
        </p:nvSpPr>
        <p:spPr>
          <a:xfrm>
            <a:off x="486833" y="646177"/>
            <a:ext cx="4226984" cy="86219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34" name="Google Shape;34;p63"/>
          <p:cNvSpPr txBox="1">
            <a:spLocks noGrp="1"/>
          </p:cNvSpPr>
          <p:nvPr>
            <p:ph type="body" idx="2"/>
          </p:nvPr>
        </p:nvSpPr>
        <p:spPr>
          <a:xfrm>
            <a:off x="4874684" y="651935"/>
            <a:ext cx="6718301" cy="558588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63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8" descr="GPEI inside pages.jpg"/>
          <p:cNvPicPr preferRelativeResize="0"/>
          <p:nvPr/>
        </p:nvPicPr>
        <p:blipFill rotWithShape="1">
          <a:blip r:embed="rId8">
            <a:alphaModFix/>
          </a:blip>
          <a:srcRect/>
          <a:stretch/>
        </p:blipFill>
        <p:spPr>
          <a:xfrm>
            <a:off x="0" y="0"/>
            <a:ext cx="12192000" cy="6858000"/>
          </a:xfrm>
          <a:prstGeom prst="rect">
            <a:avLst/>
          </a:prstGeom>
          <a:noFill/>
          <a:ln>
            <a:noFill/>
          </a:ln>
        </p:spPr>
      </p:pic>
      <p:sp>
        <p:nvSpPr>
          <p:cNvPr id="11" name="Google Shape;11;p58"/>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 Id="rId9"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2"/>
        <p:cNvGrpSpPr/>
        <p:nvPr/>
      </p:nvGrpSpPr>
      <p:grpSpPr>
        <a:xfrm>
          <a:off x="0" y="0"/>
          <a:ext cx="0" cy="0"/>
          <a:chOff x="0" y="0"/>
          <a:chExt cx="0" cy="0"/>
        </a:xfrm>
      </p:grpSpPr>
      <p:sp>
        <p:nvSpPr>
          <p:cNvPr id="43" name="Google Shape;43;p1"/>
          <p:cNvSpPr txBox="1"/>
          <p:nvPr/>
        </p:nvSpPr>
        <p:spPr>
          <a:xfrm>
            <a:off x="2534856" y="3108630"/>
            <a:ext cx="9590884" cy="1239706"/>
          </a:xfrm>
          <a:prstGeom prst="rect">
            <a:avLst/>
          </a:prstGeom>
          <a:noFill/>
          <a:ln>
            <a:noFill/>
          </a:ln>
        </p:spPr>
        <p:txBody>
          <a:bodyPr spcFirstLastPara="1" wrap="square" lIns="0" tIns="93600" rIns="0" bIns="0" anchor="ctr" anchorCtr="0">
            <a:norm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lt1"/>
                </a:solidFill>
                <a:latin typeface="Calibri"/>
                <a:ea typeface="Calibri"/>
                <a:cs typeface="Calibri"/>
                <a:sym typeface="Calibri"/>
              </a:rPr>
              <a:t>The Global Polio Program’s Successes and Remaining Challenges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500"/>
              <a:buFont typeface="Arial"/>
              <a:buNone/>
            </a:pPr>
            <a:r>
              <a:rPr lang="en-US" sz="2500" b="0" i="0" u="none" strike="noStrike" cap="none">
                <a:solidFill>
                  <a:schemeClr val="lt1"/>
                </a:solidFill>
                <a:latin typeface="Calibri"/>
                <a:ea typeface="Calibri"/>
                <a:cs typeface="Calibri"/>
                <a:sym typeface="Calibri"/>
              </a:rPr>
              <a:t>18th Meeting of the IMB, 29 June 2020</a:t>
            </a:r>
            <a:endParaRPr sz="1400" b="0" i="0" u="none" strike="noStrike" cap="none">
              <a:solidFill>
                <a:srgbClr val="000000"/>
              </a:solidFill>
              <a:latin typeface="Arial"/>
              <a:ea typeface="Arial"/>
              <a:cs typeface="Arial"/>
              <a:sym typeface="Arial"/>
            </a:endParaRPr>
          </a:p>
        </p:txBody>
      </p:sp>
      <p:sp>
        <p:nvSpPr>
          <p:cNvPr id="44" name="Google Shape;44;p1"/>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
        <p:nvSpPr>
          <p:cNvPr id="45" name="Google Shape;45;p1"/>
          <p:cNvSpPr txBox="1"/>
          <p:nvPr/>
        </p:nvSpPr>
        <p:spPr>
          <a:xfrm>
            <a:off x="7011120" y="5029918"/>
            <a:ext cx="443204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 name="Google Shape;46;p1"/>
          <p:cNvPicPr preferRelativeResize="0"/>
          <p:nvPr/>
        </p:nvPicPr>
        <p:blipFill rotWithShape="1">
          <a:blip r:embed="rId4">
            <a:alphaModFix/>
          </a:blip>
          <a:srcRect/>
          <a:stretch/>
        </p:blipFill>
        <p:spPr>
          <a:xfrm>
            <a:off x="10314156" y="4683757"/>
            <a:ext cx="1326040" cy="707221"/>
          </a:xfrm>
          <a:prstGeom prst="rect">
            <a:avLst/>
          </a:prstGeom>
          <a:noFill/>
          <a:ln>
            <a:noFill/>
          </a:ln>
        </p:spPr>
      </p:pic>
      <p:pic>
        <p:nvPicPr>
          <p:cNvPr id="47" name="Google Shape;47;p1" descr="A close up of a sign&#10;&#10;Description generated with very high confidence"/>
          <p:cNvPicPr preferRelativeResize="0"/>
          <p:nvPr/>
        </p:nvPicPr>
        <p:blipFill rotWithShape="1">
          <a:blip r:embed="rId5">
            <a:alphaModFix/>
          </a:blip>
          <a:srcRect/>
          <a:stretch/>
        </p:blipFill>
        <p:spPr>
          <a:xfrm>
            <a:off x="8802689" y="4904535"/>
            <a:ext cx="1526630" cy="306689"/>
          </a:xfrm>
          <a:prstGeom prst="rect">
            <a:avLst/>
          </a:prstGeom>
          <a:noFill/>
          <a:ln>
            <a:noFill/>
          </a:ln>
        </p:spPr>
      </p:pic>
      <p:pic>
        <p:nvPicPr>
          <p:cNvPr id="48" name="Google Shape;48;p1"/>
          <p:cNvPicPr preferRelativeResize="0"/>
          <p:nvPr/>
        </p:nvPicPr>
        <p:blipFill rotWithShape="1">
          <a:blip r:embed="rId6">
            <a:alphaModFix/>
          </a:blip>
          <a:srcRect/>
          <a:stretch/>
        </p:blipFill>
        <p:spPr>
          <a:xfrm>
            <a:off x="7694344" y="4718113"/>
            <a:ext cx="979714" cy="707221"/>
          </a:xfrm>
          <a:prstGeom prst="rect">
            <a:avLst/>
          </a:prstGeom>
          <a:noFill/>
          <a:ln>
            <a:noFill/>
          </a:ln>
        </p:spPr>
      </p:pic>
      <p:pic>
        <p:nvPicPr>
          <p:cNvPr id="49" name="Google Shape;49;p1" descr="A picture containing clipart&#10;&#10;Description generated with very high confidence"/>
          <p:cNvPicPr preferRelativeResize="0"/>
          <p:nvPr/>
        </p:nvPicPr>
        <p:blipFill rotWithShape="1">
          <a:blip r:embed="rId7">
            <a:alphaModFix/>
          </a:blip>
          <a:srcRect/>
          <a:stretch/>
        </p:blipFill>
        <p:spPr>
          <a:xfrm>
            <a:off x="6038103" y="4754942"/>
            <a:ext cx="1390758" cy="636036"/>
          </a:xfrm>
          <a:prstGeom prst="rect">
            <a:avLst/>
          </a:prstGeom>
          <a:noFill/>
          <a:ln>
            <a:noFill/>
          </a:ln>
        </p:spPr>
      </p:pic>
      <p:pic>
        <p:nvPicPr>
          <p:cNvPr id="50" name="Google Shape;50;p1"/>
          <p:cNvPicPr preferRelativeResize="0"/>
          <p:nvPr/>
        </p:nvPicPr>
        <p:blipFill rotWithShape="1">
          <a:blip r:embed="rId8">
            <a:alphaModFix/>
          </a:blip>
          <a:srcRect/>
          <a:stretch/>
        </p:blipFill>
        <p:spPr>
          <a:xfrm>
            <a:off x="4540911" y="4867316"/>
            <a:ext cx="1340804" cy="325205"/>
          </a:xfrm>
          <a:prstGeom prst="rect">
            <a:avLst/>
          </a:prstGeom>
          <a:noFill/>
          <a:ln>
            <a:noFill/>
          </a:ln>
        </p:spPr>
      </p:pic>
      <p:pic>
        <p:nvPicPr>
          <p:cNvPr id="51" name="Google Shape;51;p1" descr="A close up of a sign&#10;&#10;Description generated with very high confidence"/>
          <p:cNvPicPr preferRelativeResize="0"/>
          <p:nvPr/>
        </p:nvPicPr>
        <p:blipFill rotWithShape="1">
          <a:blip r:embed="rId9">
            <a:alphaModFix/>
          </a:blip>
          <a:srcRect/>
          <a:stretch/>
        </p:blipFill>
        <p:spPr>
          <a:xfrm>
            <a:off x="2823411" y="4784569"/>
            <a:ext cx="1469696" cy="4632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p:cNvPicPr preferRelativeResize="0"/>
          <p:nvPr/>
        </p:nvPicPr>
        <p:blipFill rotWithShape="1">
          <a:blip r:embed="rId3">
            <a:alphaModFix/>
          </a:blip>
          <a:srcRect/>
          <a:stretch/>
        </p:blipFill>
        <p:spPr>
          <a:xfrm>
            <a:off x="6231988" y="3279792"/>
            <a:ext cx="5972486" cy="3319007"/>
          </a:xfrm>
          <a:prstGeom prst="rect">
            <a:avLst/>
          </a:prstGeom>
          <a:noFill/>
          <a:ln>
            <a:noFill/>
          </a:ln>
        </p:spPr>
      </p:pic>
      <p:sp>
        <p:nvSpPr>
          <p:cNvPr id="157" name="Google Shape;157;p10"/>
          <p:cNvSpPr txBox="1"/>
          <p:nvPr/>
        </p:nvSpPr>
        <p:spPr>
          <a:xfrm>
            <a:off x="7059057" y="3634244"/>
            <a:ext cx="4476450" cy="1015622"/>
          </a:xfrm>
          <a:prstGeom prst="rect">
            <a:avLst/>
          </a:prstGeom>
          <a:noFill/>
          <a:ln>
            <a:noFill/>
          </a:ln>
        </p:spPr>
        <p:txBody>
          <a:bodyPr spcFirstLastPara="1" wrap="square" lIns="91425" tIns="45700" rIns="91425" bIns="45700" anchor="t" anchorCtr="0">
            <a:spAutoFit/>
          </a:bodyPr>
          <a:lstStyle/>
          <a:p>
            <a:pPr>
              <a:buSzPts val="1800"/>
            </a:pPr>
            <a:r>
              <a:rPr lang="en-US" sz="2000" b="1" i="0" u="none" strike="noStrike" cap="none" dirty="0">
                <a:solidFill>
                  <a:srgbClr val="000000"/>
                </a:solidFill>
                <a:latin typeface="Calibri"/>
                <a:ea typeface="Calibri"/>
                <a:cs typeface="Calibri"/>
                <a:sym typeface="Calibri"/>
              </a:rPr>
              <a:t>Simulated impact of Pause in AFG/PAK</a:t>
            </a:r>
            <a:endParaRPr lang="en-US" sz="1600" b="1" dirty="0">
              <a:latin typeface="Calibri"/>
              <a:ea typeface="Calibri"/>
              <a:cs typeface="Calibri"/>
              <a:sym typeface="Calibri"/>
            </a:endParaRPr>
          </a:p>
          <a:p>
            <a:pPr>
              <a:buSzPts val="1800"/>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b="1" i="1" u="none" strike="noStrike" cap="none" dirty="0">
                <a:solidFill>
                  <a:srgbClr val="000000"/>
                </a:solidFill>
                <a:latin typeface="Calibri"/>
                <a:ea typeface="Calibri"/>
                <a:cs typeface="Calibri"/>
                <a:sym typeface="Calibri"/>
              </a:rPr>
              <a:t>Exponential rise in cVDPV2 cases if a response is not initiated</a:t>
            </a:r>
            <a:endParaRPr sz="1800" b="1" i="1" u="none" strike="noStrike" cap="none" dirty="0">
              <a:solidFill>
                <a:srgbClr val="000000"/>
              </a:solidFill>
              <a:latin typeface="Calibri"/>
              <a:ea typeface="Calibri"/>
              <a:cs typeface="Calibri"/>
              <a:sym typeface="Calibri"/>
            </a:endParaRPr>
          </a:p>
        </p:txBody>
      </p:sp>
      <p:sp>
        <p:nvSpPr>
          <p:cNvPr id="159" name="Google Shape;159;p10"/>
          <p:cNvSpPr txBox="1">
            <a:spLocks noGrp="1"/>
          </p:cNvSpPr>
          <p:nvPr>
            <p:ph type="body" idx="1"/>
          </p:nvPr>
        </p:nvSpPr>
        <p:spPr>
          <a:xfrm>
            <a:off x="352259" y="1452865"/>
            <a:ext cx="5743741" cy="5104629"/>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2400"/>
              <a:buChar char="•"/>
            </a:pPr>
            <a:r>
              <a:rPr lang="en-US" sz="2400" b="1" dirty="0"/>
              <a:t>Based on risk analysis &amp; intensifying PV transmission</a:t>
            </a:r>
            <a:endParaRPr dirty="0"/>
          </a:p>
          <a:p>
            <a:pPr marL="742950" lvl="1" indent="-285750" algn="l" rtl="0">
              <a:lnSpc>
                <a:spcPct val="80000"/>
              </a:lnSpc>
              <a:spcBef>
                <a:spcPts val="600"/>
              </a:spcBef>
              <a:spcAft>
                <a:spcPts val="0"/>
              </a:spcAft>
              <a:buClr>
                <a:schemeClr val="dk1"/>
              </a:buClr>
              <a:buSzPts val="2200"/>
              <a:buChar char="–"/>
            </a:pPr>
            <a:r>
              <a:rPr lang="en-US" sz="2200" dirty="0"/>
              <a:t>immediate SIAs restart planning in endemics, OB countries &amp; resumption after risk-benefit analysis </a:t>
            </a:r>
            <a:r>
              <a:rPr lang="en-US" sz="2000" i="1" dirty="0"/>
              <a:t>(WHO/GPEI Framework for Decision Making issued)</a:t>
            </a:r>
            <a:endParaRPr sz="2200" i="1" dirty="0"/>
          </a:p>
          <a:p>
            <a:pPr marL="742950" lvl="1" indent="-285750" algn="l" rtl="0">
              <a:lnSpc>
                <a:spcPct val="80000"/>
              </a:lnSpc>
              <a:spcBef>
                <a:spcPts val="600"/>
              </a:spcBef>
              <a:spcAft>
                <a:spcPts val="0"/>
              </a:spcAft>
              <a:buClr>
                <a:schemeClr val="dk1"/>
              </a:buClr>
              <a:buSzPts val="2200"/>
              <a:buChar char="–"/>
            </a:pPr>
            <a:r>
              <a:rPr lang="en-US" sz="2200" dirty="0"/>
              <a:t>safety of FLWs &amp; community is paramount</a:t>
            </a:r>
            <a:endParaRPr dirty="0"/>
          </a:p>
          <a:p>
            <a:pPr marL="742950" lvl="1" indent="-285750" algn="l" rtl="0">
              <a:lnSpc>
                <a:spcPct val="80000"/>
              </a:lnSpc>
              <a:spcBef>
                <a:spcPts val="600"/>
              </a:spcBef>
              <a:spcAft>
                <a:spcPts val="0"/>
              </a:spcAft>
              <a:buClr>
                <a:schemeClr val="dk1"/>
              </a:buClr>
              <a:buSzPts val="2200"/>
              <a:buChar char="–"/>
            </a:pPr>
            <a:r>
              <a:rPr lang="en-US" sz="2200" dirty="0"/>
              <a:t>Preventive SIAs to resume when local situation permits</a:t>
            </a:r>
            <a:endParaRPr dirty="0"/>
          </a:p>
          <a:p>
            <a:pPr marL="742950" lvl="1" indent="-285750" algn="l" rtl="0">
              <a:lnSpc>
                <a:spcPct val="80000"/>
              </a:lnSpc>
              <a:spcBef>
                <a:spcPts val="600"/>
              </a:spcBef>
              <a:spcAft>
                <a:spcPts val="0"/>
              </a:spcAft>
              <a:buClr>
                <a:schemeClr val="dk1"/>
              </a:buClr>
              <a:buSzPts val="2200"/>
              <a:buChar char="–"/>
            </a:pPr>
            <a:r>
              <a:rPr lang="en-US" sz="2200" dirty="0"/>
              <a:t>Stresses coordination with other progs.</a:t>
            </a:r>
            <a:endParaRPr dirty="0"/>
          </a:p>
          <a:p>
            <a:pPr marL="342900" lvl="0" indent="-342900" algn="l" rtl="0">
              <a:lnSpc>
                <a:spcPct val="80000"/>
              </a:lnSpc>
              <a:spcBef>
                <a:spcPts val="1200"/>
              </a:spcBef>
              <a:spcAft>
                <a:spcPts val="0"/>
              </a:spcAft>
              <a:buClr>
                <a:schemeClr val="dk1"/>
              </a:buClr>
              <a:buSzPts val="2400"/>
              <a:buChar char="•"/>
            </a:pPr>
            <a:r>
              <a:rPr lang="en-US" sz="2400" b="1" dirty="0"/>
              <a:t>Preventive SIAs schedules available &amp; OBR scheduling underway</a:t>
            </a:r>
            <a:endParaRPr dirty="0"/>
          </a:p>
          <a:p>
            <a:pPr marL="742950" lvl="1" indent="-285750" algn="l" rtl="0">
              <a:lnSpc>
                <a:spcPct val="80000"/>
              </a:lnSpc>
              <a:spcBef>
                <a:spcPts val="600"/>
              </a:spcBef>
              <a:spcAft>
                <a:spcPts val="0"/>
              </a:spcAft>
              <a:buClr>
                <a:schemeClr val="dk1"/>
              </a:buClr>
              <a:buSzPts val="2000"/>
              <a:buChar char="–"/>
            </a:pPr>
            <a:r>
              <a:rPr lang="en-US" sz="2000" dirty="0"/>
              <a:t>Ops./financial planning in process</a:t>
            </a:r>
            <a:endParaRPr dirty="0"/>
          </a:p>
          <a:p>
            <a:pPr marL="742950" lvl="1" indent="-285750" algn="l" rtl="0">
              <a:lnSpc>
                <a:spcPct val="80000"/>
              </a:lnSpc>
              <a:spcBef>
                <a:spcPts val="600"/>
              </a:spcBef>
              <a:spcAft>
                <a:spcPts val="0"/>
              </a:spcAft>
              <a:buClr>
                <a:schemeClr val="dk1"/>
              </a:buClr>
              <a:buSzPts val="2000"/>
              <a:buChar char="–"/>
            </a:pPr>
            <a:r>
              <a:rPr lang="en-US" sz="2000" dirty="0"/>
              <a:t>GPEI - EI coordinating on integration</a:t>
            </a:r>
            <a:endParaRPr dirty="0"/>
          </a:p>
        </p:txBody>
      </p:sp>
      <p:sp>
        <p:nvSpPr>
          <p:cNvPr id="160" name="Google Shape;160;p10"/>
          <p:cNvSpPr txBox="1"/>
          <p:nvPr/>
        </p:nvSpPr>
        <p:spPr>
          <a:xfrm>
            <a:off x="7364455" y="5063647"/>
            <a:ext cx="591586" cy="52318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US" b="1" i="0" u="none" strike="noStrike" cap="none" dirty="0">
                <a:solidFill>
                  <a:schemeClr val="dk1"/>
                </a:solidFill>
                <a:latin typeface="Calibri"/>
                <a:ea typeface="Calibri"/>
                <a:cs typeface="Calibri"/>
                <a:sym typeface="Calibri"/>
              </a:rPr>
              <a:t>2019</a:t>
            </a:r>
            <a:endParaRPr sz="2800" b="0" i="0" u="none" strike="noStrike" cap="none" dirty="0">
              <a:solidFill>
                <a:srgbClr val="000000"/>
              </a:solidFill>
              <a:latin typeface="Arial"/>
              <a:ea typeface="Arial"/>
              <a:cs typeface="Arial"/>
              <a:sym typeface="Arial"/>
            </a:endParaRPr>
          </a:p>
        </p:txBody>
      </p:sp>
      <p:sp>
        <p:nvSpPr>
          <p:cNvPr id="161" name="Google Shape;161;p10"/>
          <p:cNvSpPr txBox="1"/>
          <p:nvPr/>
        </p:nvSpPr>
        <p:spPr>
          <a:xfrm>
            <a:off x="9040855" y="5050948"/>
            <a:ext cx="591586" cy="52318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US" b="1" i="0" u="none" strike="noStrike" cap="none" dirty="0">
                <a:solidFill>
                  <a:schemeClr val="dk1"/>
                </a:solidFill>
                <a:latin typeface="Calibri"/>
                <a:ea typeface="Calibri"/>
                <a:cs typeface="Calibri"/>
                <a:sym typeface="Calibri"/>
              </a:rPr>
              <a:t>2020</a:t>
            </a:r>
            <a:endParaRPr sz="2800" b="0" i="0" u="none" strike="noStrike" cap="none" dirty="0">
              <a:solidFill>
                <a:srgbClr val="000000"/>
              </a:solidFill>
              <a:latin typeface="Arial"/>
              <a:ea typeface="Arial"/>
              <a:cs typeface="Arial"/>
              <a:sym typeface="Arial"/>
            </a:endParaRPr>
          </a:p>
        </p:txBody>
      </p:sp>
      <p:pic>
        <p:nvPicPr>
          <p:cNvPr id="162" name="Google Shape;162;p10"/>
          <p:cNvPicPr preferRelativeResize="0"/>
          <p:nvPr/>
        </p:nvPicPr>
        <p:blipFill>
          <a:blip r:embed="rId4">
            <a:alphaModFix/>
          </a:blip>
          <a:stretch>
            <a:fillRect/>
          </a:stretch>
        </p:blipFill>
        <p:spPr>
          <a:xfrm>
            <a:off x="6470983" y="152400"/>
            <a:ext cx="5777290" cy="3176250"/>
          </a:xfrm>
          <a:prstGeom prst="rect">
            <a:avLst/>
          </a:prstGeom>
          <a:noFill/>
          <a:ln>
            <a:noFill/>
          </a:ln>
        </p:spPr>
      </p:pic>
      <p:sp>
        <p:nvSpPr>
          <p:cNvPr id="2" name="Rectangle 1">
            <a:extLst>
              <a:ext uri="{FF2B5EF4-FFF2-40B4-BE49-F238E27FC236}">
                <a16:creationId xmlns:a16="http://schemas.microsoft.com/office/drawing/2014/main" id="{2FC475A6-5CFF-4304-8AB0-6FB1C78BFAA6}"/>
              </a:ext>
            </a:extLst>
          </p:cNvPr>
          <p:cNvSpPr/>
          <p:nvPr/>
        </p:nvSpPr>
        <p:spPr>
          <a:xfrm>
            <a:off x="7016856" y="1245056"/>
            <a:ext cx="3266628" cy="738664"/>
          </a:xfrm>
          <a:prstGeom prst="rect">
            <a:avLst/>
          </a:prstGeom>
        </p:spPr>
        <p:txBody>
          <a:bodyPr wrap="square">
            <a:spAutoFit/>
          </a:bodyPr>
          <a:lstStyle/>
          <a:p>
            <a:r>
              <a:rPr lang="en-US" b="1" i="1" dirty="0">
                <a:latin typeface="Calibri" panose="020F0502020204030204" pitchFamily="34" charset="0"/>
                <a:cs typeface="Calibri" panose="020F0502020204030204" pitchFamily="34" charset="0"/>
              </a:rPr>
              <a:t>cVDPV2 in 90 additional districts in AFR by end July. ~200% increase, if response is not resumed</a:t>
            </a:r>
          </a:p>
        </p:txBody>
      </p:sp>
      <p:sp>
        <p:nvSpPr>
          <p:cNvPr id="158" name="Google Shape;158;p10"/>
          <p:cNvSpPr txBox="1">
            <a:spLocks noGrp="1"/>
          </p:cNvSpPr>
          <p:nvPr>
            <p:ph type="title"/>
          </p:nvPr>
        </p:nvSpPr>
        <p:spPr>
          <a:xfrm>
            <a:off x="451799" y="273268"/>
            <a:ext cx="6103592" cy="120740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b="1" dirty="0">
                <a:solidFill>
                  <a:srgbClr val="E36C09"/>
                </a:solidFill>
              </a:rPr>
              <a:t>GPEI Updated Guidance (21 May), Promoting SIAs Resumption</a:t>
            </a:r>
            <a:endParaRPr sz="4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838187" y="373627"/>
            <a:ext cx="10515600"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b="1">
                <a:solidFill>
                  <a:srgbClr val="E36C09"/>
                </a:solidFill>
              </a:rPr>
              <a:t>Program’s Financial Status</a:t>
            </a:r>
            <a:endParaRPr sz="4000"/>
          </a:p>
        </p:txBody>
      </p:sp>
      <p:sp>
        <p:nvSpPr>
          <p:cNvPr id="168" name="Google Shape;168;p11"/>
          <p:cNvSpPr txBox="1">
            <a:spLocks noGrp="1"/>
          </p:cNvSpPr>
          <p:nvPr>
            <p:ph type="body" idx="1"/>
          </p:nvPr>
        </p:nvSpPr>
        <p:spPr>
          <a:xfrm>
            <a:off x="838187" y="1484251"/>
            <a:ext cx="10515600" cy="4351336"/>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Char char="•"/>
            </a:pPr>
            <a:r>
              <a:rPr lang="en-US" sz="2400" b="1" dirty="0"/>
              <a:t>In line with ‘POB’s Call to Action’; GPEI capacities (HR, logistical, lab., comms.) fully mobilized to support COVID-19 response</a:t>
            </a:r>
            <a:endParaRPr dirty="0"/>
          </a:p>
          <a:p>
            <a:pPr marL="742950" lvl="1" indent="-285750" algn="l" rtl="0">
              <a:lnSpc>
                <a:spcPct val="100000"/>
              </a:lnSpc>
              <a:spcBef>
                <a:spcPts val="300"/>
              </a:spcBef>
              <a:spcAft>
                <a:spcPts val="0"/>
              </a:spcAft>
              <a:buClr>
                <a:schemeClr val="dk1"/>
              </a:buClr>
              <a:buSzPts val="2400"/>
              <a:buChar char="–"/>
            </a:pPr>
            <a:r>
              <a:rPr lang="en-US" sz="2400" dirty="0"/>
              <a:t>Translating to approx. $20m / month</a:t>
            </a:r>
            <a:endParaRPr dirty="0"/>
          </a:p>
          <a:p>
            <a:pPr marL="342900" lvl="0" indent="-342900" algn="l" rtl="0">
              <a:lnSpc>
                <a:spcPct val="100000"/>
              </a:lnSpc>
              <a:spcBef>
                <a:spcPts val="1200"/>
              </a:spcBef>
              <a:spcAft>
                <a:spcPts val="0"/>
              </a:spcAft>
              <a:buClr>
                <a:schemeClr val="dk1"/>
              </a:buClr>
              <a:buSzPts val="2400"/>
              <a:buChar char="•"/>
            </a:pPr>
            <a:r>
              <a:rPr lang="en-US" sz="2400" b="1" dirty="0"/>
              <a:t>Significant impact of COVID-19 pandemic</a:t>
            </a:r>
            <a:endParaRPr dirty="0"/>
          </a:p>
          <a:p>
            <a:pPr marL="742950" lvl="1" indent="-285750" algn="l" rtl="0">
              <a:lnSpc>
                <a:spcPct val="100000"/>
              </a:lnSpc>
              <a:spcBef>
                <a:spcPts val="300"/>
              </a:spcBef>
              <a:spcAft>
                <a:spcPts val="0"/>
              </a:spcAft>
              <a:buClr>
                <a:schemeClr val="dk1"/>
              </a:buClr>
              <a:buSzPts val="2400"/>
              <a:buChar char="–"/>
            </a:pPr>
            <a:r>
              <a:rPr lang="en-US" sz="2400" dirty="0"/>
              <a:t>Program will have to make up for the lost ground</a:t>
            </a:r>
            <a:endParaRPr dirty="0"/>
          </a:p>
          <a:p>
            <a:pPr marL="742950" lvl="1" indent="-285750" algn="l" rtl="0">
              <a:lnSpc>
                <a:spcPct val="100000"/>
              </a:lnSpc>
              <a:spcBef>
                <a:spcPts val="1200"/>
              </a:spcBef>
              <a:spcAft>
                <a:spcPts val="0"/>
              </a:spcAft>
              <a:buClr>
                <a:schemeClr val="dk1"/>
              </a:buClr>
              <a:buSzPts val="2400"/>
              <a:buChar char="–"/>
            </a:pPr>
            <a:r>
              <a:rPr lang="en-US" sz="2400" dirty="0"/>
              <a:t>Consideration for safety of FLWs &amp; communities; i.e. PPE, preventive measures, training needs etc.</a:t>
            </a:r>
            <a:endParaRPr dirty="0"/>
          </a:p>
          <a:p>
            <a:pPr marL="742950" lvl="1" indent="-285750" algn="l" rtl="0">
              <a:lnSpc>
                <a:spcPct val="100000"/>
              </a:lnSpc>
              <a:spcBef>
                <a:spcPts val="1200"/>
              </a:spcBef>
              <a:spcAft>
                <a:spcPts val="0"/>
              </a:spcAft>
              <a:buClr>
                <a:schemeClr val="dk1"/>
              </a:buClr>
              <a:buSzPts val="2400"/>
              <a:buChar char="–"/>
            </a:pPr>
            <a:r>
              <a:rPr lang="en-US" sz="2400" dirty="0"/>
              <a:t>10% - 15% “COVID premium” being applied to the budgets</a:t>
            </a:r>
            <a:endParaRPr dirty="0"/>
          </a:p>
          <a:p>
            <a:pPr marL="342900" lvl="0" indent="-342900" algn="l" rtl="0">
              <a:lnSpc>
                <a:spcPct val="100000"/>
              </a:lnSpc>
              <a:spcBef>
                <a:spcPts val="1200"/>
              </a:spcBef>
              <a:spcAft>
                <a:spcPts val="0"/>
              </a:spcAft>
              <a:buClr>
                <a:schemeClr val="dk1"/>
              </a:buClr>
              <a:buSzPts val="2400"/>
              <a:buChar char="•"/>
            </a:pPr>
            <a:r>
              <a:rPr lang="en-US" sz="2400" b="1" dirty="0"/>
              <a:t>Resultantly, higher revised program costs expected in future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2"/>
          <p:cNvSpPr txBox="1">
            <a:spLocks noGrp="1"/>
          </p:cNvSpPr>
          <p:nvPr>
            <p:ph type="title"/>
          </p:nvPr>
        </p:nvSpPr>
        <p:spPr>
          <a:xfrm>
            <a:off x="540165" y="466654"/>
            <a:ext cx="4714191"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b="1" dirty="0">
                <a:solidFill>
                  <a:srgbClr val="E36C09"/>
                </a:solidFill>
              </a:rPr>
              <a:t>Challenges</a:t>
            </a:r>
            <a:endParaRPr sz="4000" dirty="0"/>
          </a:p>
        </p:txBody>
      </p:sp>
      <p:sp>
        <p:nvSpPr>
          <p:cNvPr id="175" name="Google Shape;175;p12"/>
          <p:cNvSpPr txBox="1">
            <a:spLocks noGrp="1"/>
          </p:cNvSpPr>
          <p:nvPr>
            <p:ph type="body" idx="1"/>
          </p:nvPr>
        </p:nvSpPr>
        <p:spPr>
          <a:xfrm>
            <a:off x="540165" y="1540881"/>
            <a:ext cx="5671931" cy="4874159"/>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712"/>
              <a:buChar char="•"/>
            </a:pPr>
            <a:r>
              <a:rPr lang="en-US" sz="2400" b="1" dirty="0"/>
              <a:t>Uncertainties related to Pandemic</a:t>
            </a:r>
            <a:endParaRPr sz="2400" dirty="0"/>
          </a:p>
          <a:p>
            <a:pPr marL="742950" lvl="1" indent="-285750" algn="l" rtl="0">
              <a:lnSpc>
                <a:spcPct val="80000"/>
              </a:lnSpc>
              <a:spcBef>
                <a:spcPts val="600"/>
              </a:spcBef>
              <a:spcAft>
                <a:spcPts val="0"/>
              </a:spcAft>
              <a:buClr>
                <a:schemeClr val="dk1"/>
              </a:buClr>
              <a:buSzPts val="2170"/>
              <a:buChar char="–"/>
            </a:pPr>
            <a:r>
              <a:rPr lang="en-US" sz="2400" dirty="0"/>
              <a:t>COVID-19 epidemiology vis-à-vis polio program planning</a:t>
            </a:r>
            <a:endParaRPr sz="2400" dirty="0"/>
          </a:p>
          <a:p>
            <a:pPr marL="742950" lvl="1" indent="-285750" algn="l" rtl="0">
              <a:lnSpc>
                <a:spcPct val="80000"/>
              </a:lnSpc>
              <a:spcBef>
                <a:spcPts val="1200"/>
              </a:spcBef>
              <a:spcAft>
                <a:spcPts val="0"/>
              </a:spcAft>
              <a:buClr>
                <a:schemeClr val="dk1"/>
              </a:buClr>
              <a:buSzPts val="2170"/>
              <a:buChar char="–"/>
            </a:pPr>
            <a:r>
              <a:rPr lang="en-US" sz="2400" dirty="0"/>
              <a:t>Variable national &amp; sub-national situations</a:t>
            </a:r>
            <a:endParaRPr sz="2400" b="1" dirty="0"/>
          </a:p>
          <a:p>
            <a:pPr marL="342900" lvl="0" indent="-342900" algn="l" rtl="0">
              <a:spcBef>
                <a:spcPts val="1800"/>
              </a:spcBef>
              <a:spcAft>
                <a:spcPts val="0"/>
              </a:spcAft>
              <a:buClr>
                <a:schemeClr val="dk1"/>
              </a:buClr>
              <a:buSzPts val="2712"/>
              <a:buChar char="•"/>
            </a:pPr>
            <a:r>
              <a:rPr lang="en-US" sz="2400" b="1" dirty="0"/>
              <a:t>Surveillance gaps</a:t>
            </a:r>
            <a:endParaRPr sz="2400" dirty="0"/>
          </a:p>
          <a:p>
            <a:pPr marL="342900" lvl="0" indent="-342900" algn="l" rtl="0">
              <a:spcBef>
                <a:spcPts val="1800"/>
              </a:spcBef>
              <a:spcAft>
                <a:spcPts val="0"/>
              </a:spcAft>
              <a:buClr>
                <a:schemeClr val="dk1"/>
              </a:buClr>
              <a:buSzPts val="2712"/>
              <a:buChar char="•"/>
            </a:pPr>
            <a:r>
              <a:rPr lang="en-US" sz="2400" b="1" dirty="0"/>
              <a:t>Declining immunity / potential for rapidly expanding outbreaks</a:t>
            </a:r>
            <a:endParaRPr lang="en-US" sz="2400" dirty="0"/>
          </a:p>
          <a:p>
            <a:pPr marL="342900" lvl="0" indent="-342900" algn="l" rtl="0">
              <a:spcBef>
                <a:spcPts val="1800"/>
              </a:spcBef>
              <a:spcAft>
                <a:spcPts val="0"/>
              </a:spcAft>
              <a:buClr>
                <a:schemeClr val="dk1"/>
              </a:buClr>
              <a:buSzPts val="2712"/>
              <a:buChar char="•"/>
            </a:pPr>
            <a:r>
              <a:rPr lang="en-US" sz="2400" b="1" dirty="0"/>
              <a:t>Unprecedented challenges towards high quality SIAs</a:t>
            </a:r>
            <a:endParaRPr sz="2400" dirty="0"/>
          </a:p>
          <a:p>
            <a:pPr marL="742950" lvl="1" indent="-285750" algn="l" rtl="0">
              <a:lnSpc>
                <a:spcPct val="80000"/>
              </a:lnSpc>
              <a:spcBef>
                <a:spcPts val="600"/>
              </a:spcBef>
              <a:spcAft>
                <a:spcPts val="0"/>
              </a:spcAft>
              <a:buClr>
                <a:schemeClr val="dk1"/>
              </a:buClr>
              <a:buSzPts val="2170"/>
              <a:buChar char="–"/>
            </a:pPr>
            <a:r>
              <a:rPr lang="en-US" sz="2400" dirty="0"/>
              <a:t>IPC / PPE, communications</a:t>
            </a:r>
            <a:endParaRPr sz="2400" dirty="0"/>
          </a:p>
          <a:p>
            <a:pPr marL="742950" lvl="1" indent="-285750" algn="l" rtl="0">
              <a:lnSpc>
                <a:spcPct val="80000"/>
              </a:lnSpc>
              <a:spcBef>
                <a:spcPts val="600"/>
              </a:spcBef>
              <a:spcAft>
                <a:spcPts val="0"/>
              </a:spcAft>
              <a:buClr>
                <a:schemeClr val="dk1"/>
              </a:buClr>
              <a:buSzPts val="2170"/>
              <a:buChar char="–"/>
            </a:pPr>
            <a:r>
              <a:rPr lang="en-US" sz="2400" dirty="0"/>
              <a:t>Community engagement</a:t>
            </a:r>
            <a:endParaRPr sz="2400" dirty="0"/>
          </a:p>
        </p:txBody>
      </p:sp>
      <p:sp>
        <p:nvSpPr>
          <p:cNvPr id="176" name="Google Shape;176;p12"/>
          <p:cNvSpPr txBox="1"/>
          <p:nvPr/>
        </p:nvSpPr>
        <p:spPr>
          <a:xfrm>
            <a:off x="6333827" y="1540881"/>
            <a:ext cx="5509200" cy="5277600"/>
          </a:xfrm>
          <a:prstGeom prst="rect">
            <a:avLst/>
          </a:prstGeom>
          <a:noFill/>
          <a:ln>
            <a:noFill/>
          </a:ln>
        </p:spPr>
        <p:txBody>
          <a:bodyPr spcFirstLastPara="1" wrap="square" lIns="91425" tIns="45700" rIns="91425" bIns="45700" anchor="t" anchorCtr="0">
            <a:normAutofit/>
          </a:bodyPr>
          <a:lstStyle/>
          <a:p>
            <a:pPr marL="342900" marR="0" lvl="0" indent="-330200" algn="l" rtl="0">
              <a:lnSpc>
                <a:spcPct val="100000"/>
              </a:lnSpc>
              <a:spcBef>
                <a:spcPts val="0"/>
              </a:spcBef>
              <a:spcAft>
                <a:spcPts val="600"/>
              </a:spcAft>
              <a:buClr>
                <a:schemeClr val="dk1"/>
              </a:buClr>
              <a:buSzPts val="2500"/>
              <a:buFont typeface="Arial"/>
              <a:buChar char="•"/>
            </a:pPr>
            <a:r>
              <a:rPr lang="en-US" sz="2400" b="1" i="0" u="none" strike="noStrike" cap="none" dirty="0">
                <a:solidFill>
                  <a:schemeClr val="dk1"/>
                </a:solidFill>
                <a:latin typeface="Calibri" panose="020F0502020204030204" pitchFamily="34" charset="0"/>
                <a:ea typeface="Calibri"/>
                <a:cs typeface="Calibri" panose="020F0502020204030204" pitchFamily="34" charset="0"/>
                <a:sym typeface="Calibri"/>
              </a:rPr>
              <a:t>Use the pause for reviewing the ‘game plan’</a:t>
            </a:r>
            <a:endParaRPr sz="2400" b="0" i="0" u="none" strike="noStrike" cap="none" dirty="0">
              <a:solidFill>
                <a:schemeClr val="dk1"/>
              </a:solidFill>
              <a:latin typeface="Calibri" panose="020F0502020204030204" pitchFamily="34" charset="0"/>
              <a:cs typeface="Calibri" panose="020F0502020204030204" pitchFamily="34" charset="0"/>
              <a:sym typeface="Arial"/>
            </a:endParaRPr>
          </a:p>
          <a:p>
            <a:pPr marL="342900" marR="0" lvl="0" indent="-330200" algn="l" rtl="0">
              <a:lnSpc>
                <a:spcPct val="100000"/>
              </a:lnSpc>
              <a:spcBef>
                <a:spcPts val="600"/>
              </a:spcBef>
              <a:spcAft>
                <a:spcPts val="0"/>
              </a:spcAft>
              <a:buClr>
                <a:schemeClr val="dk1"/>
              </a:buClr>
              <a:buSzPts val="2500"/>
              <a:buFont typeface="Arial"/>
              <a:buChar char="•"/>
            </a:pPr>
            <a:r>
              <a:rPr lang="en-US" sz="2400" b="1" i="0" u="none" strike="noStrike" cap="none" dirty="0">
                <a:solidFill>
                  <a:schemeClr val="dk1"/>
                </a:solidFill>
                <a:latin typeface="Calibri" panose="020F0502020204030204" pitchFamily="34" charset="0"/>
                <a:ea typeface="Calibri"/>
                <a:cs typeface="Calibri" panose="020F0502020204030204" pitchFamily="34" charset="0"/>
                <a:sym typeface="Calibri"/>
              </a:rPr>
              <a:t>Leverage</a:t>
            </a:r>
            <a:endParaRPr sz="2400" b="1" dirty="0">
              <a:solidFill>
                <a:schemeClr val="dk1"/>
              </a:solidFill>
              <a:latin typeface="Calibri" panose="020F0502020204030204" pitchFamily="34" charset="0"/>
              <a:ea typeface="Calibri"/>
              <a:cs typeface="Calibri" panose="020F0502020204030204" pitchFamily="34" charset="0"/>
              <a:sym typeface="Calibri"/>
            </a:endParaRPr>
          </a:p>
          <a:p>
            <a:pPr marL="914400" marR="0" lvl="1" indent="-368300" algn="l" rtl="0">
              <a:lnSpc>
                <a:spcPct val="100000"/>
              </a:lnSpc>
              <a:spcAft>
                <a:spcPts val="0"/>
              </a:spcAft>
              <a:buClr>
                <a:schemeClr val="dk1"/>
              </a:buClr>
              <a:buSzPts val="2200"/>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G</a:t>
            </a:r>
            <a:r>
              <a:rPr lang="en-US" sz="2400" i="0" u="none" strike="noStrike" cap="none" dirty="0">
                <a:solidFill>
                  <a:schemeClr val="dk1"/>
                </a:solidFill>
                <a:latin typeface="Calibri" panose="020F0502020204030204" pitchFamily="34" charset="0"/>
                <a:ea typeface="Calibri"/>
                <a:cs typeface="Calibri" panose="020F0502020204030204" pitchFamily="34" charset="0"/>
                <a:sym typeface="Calibri"/>
              </a:rPr>
              <a:t>lobal discourse on COVID-19 for importance of vaccination</a:t>
            </a:r>
            <a:endParaRPr sz="24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914400" marR="0" lvl="1" indent="-368300" algn="l" rtl="0">
              <a:lnSpc>
                <a:spcPct val="100000"/>
              </a:lnSpc>
              <a:spcAft>
                <a:spcPts val="0"/>
              </a:spcAft>
              <a:buClr>
                <a:schemeClr val="dk1"/>
              </a:buClr>
              <a:buSzPts val="2200"/>
              <a:buFont typeface="Calibri"/>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National Govts’ commitment &amp; GPEI’s support for pandemic response</a:t>
            </a:r>
            <a:endParaRPr sz="2400" dirty="0">
              <a:solidFill>
                <a:schemeClr val="dk1"/>
              </a:solidFill>
              <a:latin typeface="Calibri" panose="020F0502020204030204" pitchFamily="34" charset="0"/>
              <a:ea typeface="Calibri"/>
              <a:cs typeface="Calibri" panose="020F0502020204030204" pitchFamily="34" charset="0"/>
              <a:sym typeface="Calibri"/>
            </a:endParaRPr>
          </a:p>
          <a:p>
            <a:pPr marL="342900" marR="0" lvl="0" indent="-330200" algn="l" rtl="0">
              <a:lnSpc>
                <a:spcPct val="100000"/>
              </a:lnSpc>
              <a:spcBef>
                <a:spcPts val="600"/>
              </a:spcBef>
              <a:spcAft>
                <a:spcPts val="0"/>
              </a:spcAft>
              <a:buClr>
                <a:schemeClr val="dk1"/>
              </a:buClr>
              <a:buSzPts val="2500"/>
              <a:buFont typeface="Arial"/>
              <a:buChar char="•"/>
            </a:pPr>
            <a:r>
              <a:rPr lang="en-US" sz="2400" b="1" i="0" u="none" strike="noStrike" cap="none" dirty="0">
                <a:solidFill>
                  <a:schemeClr val="dk1"/>
                </a:solidFill>
                <a:latin typeface="Calibri" panose="020F0502020204030204" pitchFamily="34" charset="0"/>
                <a:ea typeface="Calibri"/>
                <a:cs typeface="Calibri" panose="020F0502020204030204" pitchFamily="34" charset="0"/>
                <a:sym typeface="Calibri"/>
              </a:rPr>
              <a:t>Momentum to integrate approaches (GPEI + EI +  Essential services); win-win</a:t>
            </a:r>
            <a:endParaRPr sz="2400" b="0" i="0" u="none" strike="noStrike" cap="none" dirty="0">
              <a:solidFill>
                <a:schemeClr val="dk1"/>
              </a:solidFill>
              <a:latin typeface="Calibri" panose="020F0502020204030204" pitchFamily="34" charset="0"/>
              <a:cs typeface="Calibri" panose="020F0502020204030204" pitchFamily="34" charset="0"/>
              <a:sym typeface="Arial"/>
            </a:endParaRPr>
          </a:p>
          <a:p>
            <a:pPr marL="742950" marR="0" lvl="1" indent="-273050" algn="l" rtl="0">
              <a:lnSpc>
                <a:spcPct val="100000"/>
              </a:lnSpc>
              <a:spcAft>
                <a:spcPts val="0"/>
              </a:spcAft>
              <a:buClr>
                <a:schemeClr val="dk1"/>
              </a:buClr>
              <a:buSzPts val="2000"/>
              <a:buFont typeface="Arial"/>
              <a:buChar char="–"/>
            </a:pPr>
            <a:r>
              <a:rPr lang="en-US"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PEI targets, response </a:t>
            </a:r>
            <a:br>
              <a:rPr lang="en-US"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br>
            <a:r>
              <a:rPr lang="en-US"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timelines etc. to be considered</a:t>
            </a:r>
            <a:endParaRPr sz="2400" b="0"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177" name="Google Shape;177;p12"/>
          <p:cNvSpPr txBox="1"/>
          <p:nvPr/>
        </p:nvSpPr>
        <p:spPr>
          <a:xfrm>
            <a:off x="6333827" y="592319"/>
            <a:ext cx="4714191" cy="107422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E36C09"/>
                </a:solidFill>
                <a:latin typeface="Calibri"/>
                <a:ea typeface="Calibri"/>
                <a:cs typeface="Calibri"/>
                <a:sym typeface="Calibri"/>
              </a:rPr>
              <a:t>Opportunities</a:t>
            </a:r>
            <a:endParaRPr sz="4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709327" y="219404"/>
            <a:ext cx="10515600"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b="1">
                <a:solidFill>
                  <a:srgbClr val="E36C09"/>
                </a:solidFill>
              </a:rPr>
              <a:t>Key Priorities / Next Steps </a:t>
            </a:r>
            <a:endParaRPr sz="4000"/>
          </a:p>
        </p:txBody>
      </p:sp>
      <p:sp>
        <p:nvSpPr>
          <p:cNvPr id="184" name="Google Shape;184;p13"/>
          <p:cNvSpPr txBox="1">
            <a:spLocks noGrp="1"/>
          </p:cNvSpPr>
          <p:nvPr>
            <p:ph type="body" idx="1"/>
          </p:nvPr>
        </p:nvSpPr>
        <p:spPr>
          <a:xfrm>
            <a:off x="709325" y="1386475"/>
            <a:ext cx="11482800" cy="5167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590"/>
              <a:buChar char="•"/>
            </a:pPr>
            <a:r>
              <a:rPr lang="en-US" sz="2590" dirty="0"/>
              <a:t>Anticipate the ‘new normal’ &amp; review program strategies at all levels</a:t>
            </a:r>
            <a:endParaRPr dirty="0"/>
          </a:p>
          <a:p>
            <a:pPr marL="742950" lvl="1" indent="-285750" algn="l" rtl="0">
              <a:lnSpc>
                <a:spcPct val="90000"/>
              </a:lnSpc>
              <a:spcBef>
                <a:spcPts val="800"/>
              </a:spcBef>
              <a:spcAft>
                <a:spcPts val="0"/>
              </a:spcAft>
              <a:buClr>
                <a:schemeClr val="dk1"/>
              </a:buClr>
              <a:buSzPts val="2220"/>
              <a:buChar char="–"/>
            </a:pPr>
            <a:r>
              <a:rPr lang="en-US" sz="2220" dirty="0"/>
              <a:t>operational adjustments (IPC/PPE, training etc.) / flexible approaches</a:t>
            </a:r>
            <a:endParaRPr dirty="0"/>
          </a:p>
          <a:p>
            <a:pPr marL="742950" lvl="1" indent="-285750" algn="l" rtl="0">
              <a:lnSpc>
                <a:spcPct val="90000"/>
              </a:lnSpc>
              <a:spcBef>
                <a:spcPts val="800"/>
              </a:spcBef>
              <a:spcAft>
                <a:spcPts val="0"/>
              </a:spcAft>
              <a:buClr>
                <a:schemeClr val="dk1"/>
              </a:buClr>
              <a:buSzPts val="2220"/>
              <a:buChar char="–"/>
            </a:pPr>
            <a:r>
              <a:rPr lang="en-US" sz="2220" dirty="0"/>
              <a:t>Put community and FLWs at center of prototyping re-start of SIAs </a:t>
            </a:r>
            <a:endParaRPr dirty="0"/>
          </a:p>
          <a:p>
            <a:pPr marL="342900" lvl="0" indent="-342900" algn="l" rtl="0">
              <a:lnSpc>
                <a:spcPct val="90000"/>
              </a:lnSpc>
              <a:spcBef>
                <a:spcPts val="1600"/>
              </a:spcBef>
              <a:spcAft>
                <a:spcPts val="0"/>
              </a:spcAft>
              <a:buClr>
                <a:schemeClr val="dk1"/>
              </a:buClr>
              <a:buSzPts val="2590"/>
              <a:buChar char="•"/>
            </a:pPr>
            <a:r>
              <a:rPr lang="en-US" sz="2590" dirty="0"/>
              <a:t>Finalize endemics &amp; outbreak SIAs calendar</a:t>
            </a:r>
            <a:endParaRPr dirty="0"/>
          </a:p>
          <a:p>
            <a:pPr marL="742950" lvl="1" indent="-285750" algn="l" rtl="0">
              <a:lnSpc>
                <a:spcPct val="90000"/>
              </a:lnSpc>
              <a:spcBef>
                <a:spcPts val="800"/>
              </a:spcBef>
              <a:spcAft>
                <a:spcPts val="0"/>
              </a:spcAft>
              <a:buClr>
                <a:schemeClr val="dk1"/>
              </a:buClr>
              <a:buSzPts val="2220"/>
              <a:buChar char="–"/>
            </a:pPr>
            <a:r>
              <a:rPr lang="en-US" sz="2220" dirty="0"/>
              <a:t>aiming restart during mid – end July 2020</a:t>
            </a:r>
            <a:endParaRPr dirty="0"/>
          </a:p>
          <a:p>
            <a:pPr marL="457200" lvl="0" indent="-393065" algn="l" rtl="0">
              <a:lnSpc>
                <a:spcPct val="90000"/>
              </a:lnSpc>
              <a:spcBef>
                <a:spcPts val="1600"/>
              </a:spcBef>
              <a:spcAft>
                <a:spcPts val="0"/>
              </a:spcAft>
              <a:buSzPts val="2590"/>
              <a:buChar char="•"/>
            </a:pPr>
            <a:r>
              <a:rPr lang="en-US" sz="2590" dirty="0"/>
              <a:t>Strengthen GPEI–EI / EHS links to capture available ‘joint working’ opportunities</a:t>
            </a:r>
            <a:endParaRPr sz="2590" dirty="0"/>
          </a:p>
          <a:p>
            <a:pPr marL="914400" lvl="1" indent="-393065" algn="l" rtl="0">
              <a:lnSpc>
                <a:spcPct val="90000"/>
              </a:lnSpc>
              <a:spcBef>
                <a:spcPts val="1600"/>
              </a:spcBef>
              <a:spcAft>
                <a:spcPts val="0"/>
              </a:spcAft>
              <a:buSzPts val="2590"/>
              <a:buChar char="–"/>
            </a:pPr>
            <a:r>
              <a:rPr lang="en-US" sz="2590" dirty="0"/>
              <a:t>possible ‘add- </a:t>
            </a:r>
            <a:r>
              <a:rPr lang="en-US" sz="2590" dirty="0" err="1"/>
              <a:t>ons’</a:t>
            </a:r>
            <a:r>
              <a:rPr lang="en-US" sz="2590" dirty="0"/>
              <a:t> &amp; integration</a:t>
            </a:r>
            <a:endParaRPr sz="2590" dirty="0"/>
          </a:p>
          <a:p>
            <a:pPr marL="342900" lvl="0" indent="-342900" algn="l" rtl="0">
              <a:lnSpc>
                <a:spcPct val="90000"/>
              </a:lnSpc>
              <a:spcBef>
                <a:spcPts val="1600"/>
              </a:spcBef>
              <a:spcAft>
                <a:spcPts val="0"/>
              </a:spcAft>
              <a:buClr>
                <a:schemeClr val="dk1"/>
              </a:buClr>
              <a:buSzPts val="2590"/>
              <a:buChar char="•"/>
            </a:pPr>
            <a:r>
              <a:rPr lang="en-US" sz="2590" dirty="0"/>
              <a:t>Risk Communication with donors &amp; public</a:t>
            </a:r>
            <a:endParaRPr dirty="0"/>
          </a:p>
          <a:p>
            <a:pPr marL="342900" lvl="0" indent="-342900" algn="l" rtl="0">
              <a:lnSpc>
                <a:spcPct val="90000"/>
              </a:lnSpc>
              <a:spcBef>
                <a:spcPts val="1600"/>
              </a:spcBef>
              <a:spcAft>
                <a:spcPts val="0"/>
              </a:spcAft>
              <a:buClr>
                <a:schemeClr val="dk1"/>
              </a:buClr>
              <a:buSzPts val="2590"/>
              <a:buChar char="•"/>
            </a:pPr>
            <a:r>
              <a:rPr lang="en-US" sz="2590" dirty="0"/>
              <a:t>Prioritize nOPV2 development &amp; rollout </a:t>
            </a:r>
            <a:endParaRPr dirty="0"/>
          </a:p>
          <a:p>
            <a:pPr marL="342900" lvl="0" indent="-342900" algn="l" rtl="0">
              <a:lnSpc>
                <a:spcPct val="90000"/>
              </a:lnSpc>
              <a:spcBef>
                <a:spcPts val="1600"/>
              </a:spcBef>
              <a:spcAft>
                <a:spcPts val="0"/>
              </a:spcAft>
              <a:buClr>
                <a:schemeClr val="dk1"/>
              </a:buClr>
              <a:buSzPts val="2590"/>
              <a:buChar char="•"/>
            </a:pPr>
            <a:r>
              <a:rPr lang="en-US" sz="2590" dirty="0"/>
              <a:t>Technical/ operational support to address the identified surveillance gaps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3"/>
          <p:cNvSpPr txBox="1"/>
          <p:nvPr/>
        </p:nvSpPr>
        <p:spPr>
          <a:xfrm>
            <a:off x="2511706" y="3108630"/>
            <a:ext cx="9614034" cy="1239706"/>
          </a:xfrm>
          <a:prstGeom prst="rect">
            <a:avLst/>
          </a:prstGeom>
          <a:noFill/>
          <a:ln>
            <a:noFill/>
          </a:ln>
        </p:spPr>
        <p:txBody>
          <a:bodyPr spcFirstLastPara="1" wrap="square" lIns="0" tIns="93600" rIns="0" bIns="0" anchor="ctr" anchorCtr="0">
            <a:normAutofit/>
          </a:bodyPr>
          <a:lstStyle/>
          <a:p>
            <a:pPr lvl="0">
              <a:buSzPts val="2800"/>
            </a:pPr>
            <a:r>
              <a:rPr lang="en-US" sz="2800" b="1" dirty="0">
                <a:solidFill>
                  <a:schemeClr val="lt1"/>
                </a:solidFill>
                <a:latin typeface="Calibri"/>
                <a:ea typeface="Calibri"/>
                <a:cs typeface="Calibri"/>
                <a:sym typeface="Calibri"/>
              </a:rPr>
              <a:t>Overall Progress in Afghanistan and Pakistan</a:t>
            </a:r>
          </a:p>
        </p:txBody>
      </p:sp>
      <p:sp>
        <p:nvSpPr>
          <p:cNvPr id="65" name="Google Shape;65;p3"/>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66" name="Google Shape;66;p3"/>
          <p:cNvSpPr txBox="1"/>
          <p:nvPr/>
        </p:nvSpPr>
        <p:spPr>
          <a:xfrm>
            <a:off x="7011120" y="5029918"/>
            <a:ext cx="443204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7" name="Google Shape;67;p3"/>
          <p:cNvPicPr preferRelativeResize="0"/>
          <p:nvPr/>
        </p:nvPicPr>
        <p:blipFill rotWithShape="1">
          <a:blip r:embed="rId4">
            <a:alphaModFix/>
          </a:blip>
          <a:srcRect/>
          <a:stretch/>
        </p:blipFill>
        <p:spPr>
          <a:xfrm>
            <a:off x="10314156" y="4683757"/>
            <a:ext cx="1326040" cy="707221"/>
          </a:xfrm>
          <a:prstGeom prst="rect">
            <a:avLst/>
          </a:prstGeom>
          <a:noFill/>
          <a:ln>
            <a:noFill/>
          </a:ln>
        </p:spPr>
      </p:pic>
      <p:pic>
        <p:nvPicPr>
          <p:cNvPr id="68" name="Google Shape;68;p3" descr="A close up of a sign&#10;&#10;Description generated with very high confidence"/>
          <p:cNvPicPr preferRelativeResize="0"/>
          <p:nvPr/>
        </p:nvPicPr>
        <p:blipFill rotWithShape="1">
          <a:blip r:embed="rId5">
            <a:alphaModFix/>
          </a:blip>
          <a:srcRect/>
          <a:stretch/>
        </p:blipFill>
        <p:spPr>
          <a:xfrm>
            <a:off x="8802689" y="4904535"/>
            <a:ext cx="1526630" cy="306689"/>
          </a:xfrm>
          <a:prstGeom prst="rect">
            <a:avLst/>
          </a:prstGeom>
          <a:noFill/>
          <a:ln>
            <a:noFill/>
          </a:ln>
        </p:spPr>
      </p:pic>
      <p:pic>
        <p:nvPicPr>
          <p:cNvPr id="69" name="Google Shape;69;p3"/>
          <p:cNvPicPr preferRelativeResize="0"/>
          <p:nvPr/>
        </p:nvPicPr>
        <p:blipFill rotWithShape="1">
          <a:blip r:embed="rId6">
            <a:alphaModFix/>
          </a:blip>
          <a:srcRect/>
          <a:stretch/>
        </p:blipFill>
        <p:spPr>
          <a:xfrm>
            <a:off x="7694344" y="4718113"/>
            <a:ext cx="979714" cy="707221"/>
          </a:xfrm>
          <a:prstGeom prst="rect">
            <a:avLst/>
          </a:prstGeom>
          <a:noFill/>
          <a:ln>
            <a:noFill/>
          </a:ln>
        </p:spPr>
      </p:pic>
      <p:pic>
        <p:nvPicPr>
          <p:cNvPr id="70" name="Google Shape;70;p3" descr="A picture containing clipart&#10;&#10;Description generated with very high confidence"/>
          <p:cNvPicPr preferRelativeResize="0"/>
          <p:nvPr/>
        </p:nvPicPr>
        <p:blipFill rotWithShape="1">
          <a:blip r:embed="rId7">
            <a:alphaModFix/>
          </a:blip>
          <a:srcRect/>
          <a:stretch/>
        </p:blipFill>
        <p:spPr>
          <a:xfrm>
            <a:off x="6038103" y="4754942"/>
            <a:ext cx="1390758" cy="636036"/>
          </a:xfrm>
          <a:prstGeom prst="rect">
            <a:avLst/>
          </a:prstGeom>
          <a:noFill/>
          <a:ln>
            <a:noFill/>
          </a:ln>
        </p:spPr>
      </p:pic>
      <p:pic>
        <p:nvPicPr>
          <p:cNvPr id="71" name="Google Shape;71;p3"/>
          <p:cNvPicPr preferRelativeResize="0"/>
          <p:nvPr/>
        </p:nvPicPr>
        <p:blipFill rotWithShape="1">
          <a:blip r:embed="rId8">
            <a:alphaModFix/>
          </a:blip>
          <a:srcRect/>
          <a:stretch/>
        </p:blipFill>
        <p:spPr>
          <a:xfrm>
            <a:off x="4540911" y="4867316"/>
            <a:ext cx="1340804" cy="325205"/>
          </a:xfrm>
          <a:prstGeom prst="rect">
            <a:avLst/>
          </a:prstGeom>
          <a:noFill/>
          <a:ln>
            <a:noFill/>
          </a:ln>
        </p:spPr>
      </p:pic>
      <p:pic>
        <p:nvPicPr>
          <p:cNvPr id="72" name="Google Shape;72;p3" descr="A close up of a sign&#10;&#10;Description generated with very high confidence"/>
          <p:cNvPicPr preferRelativeResize="0"/>
          <p:nvPr/>
        </p:nvPicPr>
        <p:blipFill rotWithShape="1">
          <a:blip r:embed="rId9">
            <a:alphaModFix/>
          </a:blip>
          <a:srcRect/>
          <a:stretch/>
        </p:blipFill>
        <p:spPr>
          <a:xfrm>
            <a:off x="2823411" y="4784569"/>
            <a:ext cx="1469696" cy="463261"/>
          </a:xfrm>
          <a:prstGeom prst="rect">
            <a:avLst/>
          </a:prstGeom>
          <a:noFill/>
          <a:ln>
            <a:noFill/>
          </a:ln>
        </p:spPr>
      </p:pic>
      <p:sp>
        <p:nvSpPr>
          <p:cNvPr id="73" name="Google Shape;73;p3"/>
          <p:cNvSpPr txBox="1"/>
          <p:nvPr/>
        </p:nvSpPr>
        <p:spPr>
          <a:xfrm>
            <a:off x="815261" y="3242587"/>
            <a:ext cx="1415859" cy="971792"/>
          </a:xfrm>
          <a:prstGeom prst="rect">
            <a:avLst/>
          </a:prstGeom>
          <a:noFill/>
          <a:ln>
            <a:noFill/>
          </a:ln>
        </p:spPr>
        <p:txBody>
          <a:bodyPr spcFirstLastPara="1" wrap="square" lIns="0" tIns="93600" rIns="0" bIns="0" anchor="ctr" anchorCtr="0">
            <a:norm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Section 2</a:t>
            </a:r>
            <a:endParaRPr sz="2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3452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5"/>
          <p:cNvSpPr txBox="1">
            <a:spLocks noGrp="1"/>
          </p:cNvSpPr>
          <p:nvPr>
            <p:ph type="title"/>
          </p:nvPr>
        </p:nvSpPr>
        <p:spPr>
          <a:xfrm>
            <a:off x="574766" y="429802"/>
            <a:ext cx="10515600" cy="13255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000" b="1">
                <a:solidFill>
                  <a:srgbClr val="E46C0A"/>
                </a:solidFill>
              </a:rPr>
              <a:t>Afghanistan and Pakistan Outline</a:t>
            </a:r>
            <a:endParaRPr/>
          </a:p>
        </p:txBody>
      </p:sp>
      <p:sp>
        <p:nvSpPr>
          <p:cNvPr id="204" name="Google Shape;204;p15"/>
          <p:cNvSpPr txBox="1">
            <a:spLocks noGrp="1"/>
          </p:cNvSpPr>
          <p:nvPr>
            <p:ph type="body" idx="1"/>
          </p:nvPr>
        </p:nvSpPr>
        <p:spPr>
          <a:xfrm>
            <a:off x="574766" y="1431636"/>
            <a:ext cx="11207931" cy="271204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Char char="•"/>
            </a:pPr>
            <a:r>
              <a:rPr lang="en-US" dirty="0"/>
              <a:t>Current context, challenges and opportunities</a:t>
            </a:r>
            <a:endParaRPr dirty="0"/>
          </a:p>
          <a:p>
            <a:pPr marL="342900" lvl="0" indent="-342900" algn="l" rtl="0">
              <a:lnSpc>
                <a:spcPct val="100000"/>
              </a:lnSpc>
              <a:spcBef>
                <a:spcPts val="640"/>
              </a:spcBef>
              <a:spcAft>
                <a:spcPts val="0"/>
              </a:spcAft>
              <a:buClr>
                <a:schemeClr val="dk1"/>
              </a:buClr>
              <a:buSzPts val="3200"/>
              <a:buChar char="•"/>
            </a:pPr>
            <a:r>
              <a:rPr lang="en-US" dirty="0"/>
              <a:t>cVDPV2 and WPV1 epidemiology and risk modeling</a:t>
            </a:r>
            <a:endParaRPr dirty="0"/>
          </a:p>
          <a:p>
            <a:pPr marL="342900" lvl="0" indent="-342900" algn="l" rtl="0">
              <a:lnSpc>
                <a:spcPct val="100000"/>
              </a:lnSpc>
              <a:spcBef>
                <a:spcPts val="640"/>
              </a:spcBef>
              <a:spcAft>
                <a:spcPts val="0"/>
              </a:spcAft>
              <a:buClr>
                <a:schemeClr val="dk1"/>
              </a:buClr>
              <a:buSzPts val="3200"/>
              <a:buChar char="•"/>
            </a:pPr>
            <a:r>
              <a:rPr lang="en-US" dirty="0"/>
              <a:t>Resuming mass vaccination in context of COVID-19</a:t>
            </a:r>
            <a:endParaRPr dirty="0"/>
          </a:p>
          <a:p>
            <a:pPr marL="342900" lvl="0" indent="-342900" algn="l" rtl="0">
              <a:lnSpc>
                <a:spcPct val="100000"/>
              </a:lnSpc>
              <a:spcBef>
                <a:spcPts val="640"/>
              </a:spcBef>
              <a:spcAft>
                <a:spcPts val="0"/>
              </a:spcAft>
              <a:buClr>
                <a:schemeClr val="dk1"/>
              </a:buClr>
              <a:buSzPts val="3200"/>
              <a:buChar char="•"/>
            </a:pPr>
            <a:r>
              <a:rPr lang="en-US" dirty="0"/>
              <a:t>Polio programme priorities for Pakistan and Afghanistan</a:t>
            </a:r>
            <a:endParaRPr dirty="0"/>
          </a:p>
        </p:txBody>
      </p:sp>
      <p:pic>
        <p:nvPicPr>
          <p:cNvPr id="205" name="Google Shape;205;p15"/>
          <p:cNvPicPr preferRelativeResize="0"/>
          <p:nvPr/>
        </p:nvPicPr>
        <p:blipFill rotWithShape="1">
          <a:blip r:embed="rId3">
            <a:alphaModFix/>
          </a:blip>
          <a:srcRect/>
          <a:stretch/>
        </p:blipFill>
        <p:spPr>
          <a:xfrm>
            <a:off x="0" y="4537166"/>
            <a:ext cx="12192001" cy="2046762"/>
          </a:xfrm>
          <a:prstGeom prst="rect">
            <a:avLst/>
          </a:prstGeom>
          <a:noFill/>
          <a:ln>
            <a:noFill/>
          </a:ln>
        </p:spPr>
      </p:pic>
      <p:sp>
        <p:nvSpPr>
          <p:cNvPr id="206" name="Google Shape;206;p15"/>
          <p:cNvSpPr/>
          <p:nvPr/>
        </p:nvSpPr>
        <p:spPr>
          <a:xfrm>
            <a:off x="5974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rgbClr val="000000"/>
              </a:solidFill>
              <a:latin typeface="Calibri"/>
              <a:ea typeface="Calibri"/>
              <a:cs typeface="Calibri"/>
              <a:sym typeface="Calibri"/>
            </a:endParaRPr>
          </a:p>
        </p:txBody>
      </p:sp>
      <p:sp>
        <p:nvSpPr>
          <p:cNvPr id="207" name="Google Shape;207;p15"/>
          <p:cNvSpPr/>
          <p:nvPr/>
        </p:nvSpPr>
        <p:spPr>
          <a:xfrm>
            <a:off x="5974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rgbClr val="000000"/>
              </a:solidFill>
              <a:latin typeface="Calibri"/>
              <a:ea typeface="Calibri"/>
              <a:cs typeface="Calibri"/>
              <a:sym typeface="Calibri"/>
            </a:endParaRPr>
          </a:p>
        </p:txBody>
      </p:sp>
      <p:sp>
        <p:nvSpPr>
          <p:cNvPr id="208" name="Google Shape;208;p15"/>
          <p:cNvSpPr/>
          <p:nvPr/>
        </p:nvSpPr>
        <p:spPr>
          <a:xfrm>
            <a:off x="5974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00578" y="258736"/>
            <a:ext cx="9563858" cy="6807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a:solidFill>
                  <a:srgbClr val="E46C0A"/>
                </a:solidFill>
              </a:rPr>
              <a:t>Current context, challenges and opportunities</a:t>
            </a:r>
            <a:endParaRPr/>
          </a:p>
        </p:txBody>
      </p:sp>
      <p:sp>
        <p:nvSpPr>
          <p:cNvPr id="215" name="Google Shape;215;p16"/>
          <p:cNvSpPr txBox="1">
            <a:spLocks noGrp="1"/>
          </p:cNvSpPr>
          <p:nvPr>
            <p:ph type="body" idx="1"/>
          </p:nvPr>
        </p:nvSpPr>
        <p:spPr>
          <a:xfrm>
            <a:off x="300578" y="968789"/>
            <a:ext cx="7037915" cy="5655485"/>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2040"/>
              <a:buChar char="•"/>
            </a:pPr>
            <a:r>
              <a:rPr lang="en-US" sz="2040"/>
              <a:t>COVID-19 </a:t>
            </a:r>
            <a:endParaRPr/>
          </a:p>
          <a:p>
            <a:pPr marL="742950" lvl="1" indent="-285750" algn="l" rtl="0">
              <a:lnSpc>
                <a:spcPct val="80000"/>
              </a:lnSpc>
              <a:spcBef>
                <a:spcPts val="340"/>
              </a:spcBef>
              <a:spcAft>
                <a:spcPts val="0"/>
              </a:spcAft>
              <a:buClr>
                <a:schemeClr val="dk1"/>
              </a:buClr>
              <a:buSzPts val="1700"/>
              <a:buChar char="–"/>
            </a:pPr>
            <a:r>
              <a:rPr lang="en-US" sz="1700"/>
              <a:t>COVID response a priority at all levels (government, community)</a:t>
            </a:r>
            <a:endParaRPr/>
          </a:p>
          <a:p>
            <a:pPr marL="742950" lvl="1" indent="-285750" algn="l" rtl="0">
              <a:lnSpc>
                <a:spcPct val="80000"/>
              </a:lnSpc>
              <a:spcBef>
                <a:spcPts val="340"/>
              </a:spcBef>
              <a:spcAft>
                <a:spcPts val="0"/>
              </a:spcAft>
              <a:buClr>
                <a:schemeClr val="dk1"/>
              </a:buClr>
              <a:buSzPts val="1700"/>
              <a:buChar char="–"/>
            </a:pPr>
            <a:r>
              <a:rPr lang="en-US" sz="1700"/>
              <a:t>Polio infrastructure and workforce fully engaged in response, but also affected</a:t>
            </a:r>
            <a:endParaRPr/>
          </a:p>
          <a:p>
            <a:pPr marL="742950" lvl="1" indent="-285750" algn="l" rtl="0">
              <a:lnSpc>
                <a:spcPct val="80000"/>
              </a:lnSpc>
              <a:spcBef>
                <a:spcPts val="340"/>
              </a:spcBef>
              <a:spcAft>
                <a:spcPts val="0"/>
              </a:spcAft>
              <a:buClr>
                <a:schemeClr val="dk1"/>
              </a:buClr>
              <a:buSzPts val="1700"/>
              <a:buChar char="–"/>
            </a:pPr>
            <a:r>
              <a:rPr lang="en-US" sz="1700"/>
              <a:t>SIAs paused since March, interruption of health services with impact on routine immunization and polio surveillance</a:t>
            </a:r>
            <a:endParaRPr/>
          </a:p>
          <a:p>
            <a:pPr marL="742950" lvl="1" indent="-285750" algn="l" rtl="0">
              <a:lnSpc>
                <a:spcPct val="80000"/>
              </a:lnSpc>
              <a:spcBef>
                <a:spcPts val="340"/>
              </a:spcBef>
              <a:spcAft>
                <a:spcPts val="0"/>
              </a:spcAft>
              <a:buClr>
                <a:schemeClr val="dk1"/>
              </a:buClr>
              <a:buSzPts val="1700"/>
              <a:buChar char="–"/>
            </a:pPr>
            <a:r>
              <a:rPr lang="en-US" sz="1700"/>
              <a:t>Movement restrictions and fear in communities affecting health seeking behaviour</a:t>
            </a:r>
            <a:endParaRPr/>
          </a:p>
          <a:p>
            <a:pPr marL="457200" lvl="1" indent="0" algn="l" rtl="0">
              <a:lnSpc>
                <a:spcPct val="80000"/>
              </a:lnSpc>
              <a:spcBef>
                <a:spcPts val="187"/>
              </a:spcBef>
              <a:spcAft>
                <a:spcPts val="0"/>
              </a:spcAft>
              <a:buClr>
                <a:schemeClr val="dk1"/>
              </a:buClr>
              <a:buSzPts val="935"/>
              <a:buNone/>
            </a:pPr>
            <a:endParaRPr sz="935"/>
          </a:p>
          <a:p>
            <a:pPr marL="342900" lvl="0" indent="-342900" algn="l" rtl="0">
              <a:lnSpc>
                <a:spcPct val="80000"/>
              </a:lnSpc>
              <a:spcBef>
                <a:spcPts val="408"/>
              </a:spcBef>
              <a:spcAft>
                <a:spcPts val="0"/>
              </a:spcAft>
              <a:buClr>
                <a:schemeClr val="dk1"/>
              </a:buClr>
              <a:buSzPts val="2040"/>
              <a:buChar char="•"/>
            </a:pPr>
            <a:r>
              <a:rPr lang="en-US" sz="2040"/>
              <a:t>Opportunities</a:t>
            </a:r>
            <a:endParaRPr/>
          </a:p>
          <a:p>
            <a:pPr marL="742950" lvl="1" indent="-285750" algn="l" rtl="0">
              <a:lnSpc>
                <a:spcPct val="80000"/>
              </a:lnSpc>
              <a:spcBef>
                <a:spcPts val="340"/>
              </a:spcBef>
              <a:spcAft>
                <a:spcPts val="0"/>
              </a:spcAft>
              <a:buClr>
                <a:schemeClr val="dk1"/>
              </a:buClr>
              <a:buSzPts val="1700"/>
              <a:buChar char="–"/>
            </a:pPr>
            <a:r>
              <a:rPr lang="en-US" sz="1700"/>
              <a:t>Leveraging robust all-of-government response to COVID</a:t>
            </a:r>
            <a:endParaRPr/>
          </a:p>
          <a:p>
            <a:pPr marL="742950" lvl="1" indent="-285750" algn="l" rtl="0">
              <a:lnSpc>
                <a:spcPct val="80000"/>
              </a:lnSpc>
              <a:spcBef>
                <a:spcPts val="340"/>
              </a:spcBef>
              <a:spcAft>
                <a:spcPts val="0"/>
              </a:spcAft>
              <a:buClr>
                <a:schemeClr val="dk1"/>
              </a:buClr>
              <a:buSzPts val="1700"/>
              <a:buChar char="–"/>
            </a:pPr>
            <a:r>
              <a:rPr lang="en-US" sz="1700"/>
              <a:t>Changing community perception and acceptance through polio FLW involvement in COVID response</a:t>
            </a:r>
            <a:endParaRPr/>
          </a:p>
          <a:p>
            <a:pPr marL="457200" lvl="1" indent="0" algn="l" rtl="0">
              <a:lnSpc>
                <a:spcPct val="80000"/>
              </a:lnSpc>
              <a:spcBef>
                <a:spcPts val="187"/>
              </a:spcBef>
              <a:spcAft>
                <a:spcPts val="0"/>
              </a:spcAft>
              <a:buClr>
                <a:schemeClr val="dk1"/>
              </a:buClr>
              <a:buSzPts val="935"/>
              <a:buNone/>
            </a:pPr>
            <a:endParaRPr sz="935"/>
          </a:p>
          <a:p>
            <a:pPr marL="342900" lvl="0" indent="-342900" algn="l" rtl="0">
              <a:lnSpc>
                <a:spcPct val="80000"/>
              </a:lnSpc>
              <a:spcBef>
                <a:spcPts val="408"/>
              </a:spcBef>
              <a:spcAft>
                <a:spcPts val="0"/>
              </a:spcAft>
              <a:buClr>
                <a:srgbClr val="000000"/>
              </a:buClr>
              <a:buSzPts val="2040"/>
              <a:buChar char="•"/>
            </a:pPr>
            <a:r>
              <a:rPr lang="en-US" sz="2040">
                <a:solidFill>
                  <a:srgbClr val="000000"/>
                </a:solidFill>
              </a:rPr>
              <a:t>Polio programme continuity</a:t>
            </a:r>
            <a:endParaRPr/>
          </a:p>
          <a:p>
            <a:pPr marL="742950" lvl="1" indent="-285750" algn="l" rtl="0">
              <a:lnSpc>
                <a:spcPct val="80000"/>
              </a:lnSpc>
              <a:spcBef>
                <a:spcPts val="340"/>
              </a:spcBef>
              <a:spcAft>
                <a:spcPts val="0"/>
              </a:spcAft>
              <a:buClr>
                <a:srgbClr val="000000"/>
              </a:buClr>
              <a:buSzPts val="1700"/>
              <a:buChar char="–"/>
            </a:pPr>
            <a:r>
              <a:rPr lang="en-US" sz="1700">
                <a:solidFill>
                  <a:srgbClr val="000000"/>
                </a:solidFill>
              </a:rPr>
              <a:t>Programme continuity plans put in place to preserve essential functions</a:t>
            </a:r>
            <a:endParaRPr/>
          </a:p>
          <a:p>
            <a:pPr marL="742950" lvl="1" indent="-285750" algn="l" rtl="0">
              <a:lnSpc>
                <a:spcPct val="80000"/>
              </a:lnSpc>
              <a:spcBef>
                <a:spcPts val="340"/>
              </a:spcBef>
              <a:spcAft>
                <a:spcPts val="0"/>
              </a:spcAft>
              <a:buClr>
                <a:srgbClr val="000000"/>
              </a:buClr>
              <a:buSzPts val="1700"/>
              <a:buChar char="–"/>
            </a:pPr>
            <a:r>
              <a:rPr lang="en-US" sz="1700">
                <a:solidFill>
                  <a:srgbClr val="000000"/>
                </a:solidFill>
              </a:rPr>
              <a:t>Surveillance activities maintained, SOPs adjusted for COVID context </a:t>
            </a:r>
            <a:endParaRPr/>
          </a:p>
          <a:p>
            <a:pPr marL="457200" lvl="1" indent="0" algn="l" rtl="0">
              <a:lnSpc>
                <a:spcPct val="80000"/>
              </a:lnSpc>
              <a:spcBef>
                <a:spcPts val="187"/>
              </a:spcBef>
              <a:spcAft>
                <a:spcPts val="0"/>
              </a:spcAft>
              <a:buClr>
                <a:schemeClr val="dk1"/>
              </a:buClr>
              <a:buSzPts val="935"/>
              <a:buNone/>
            </a:pPr>
            <a:endParaRPr sz="935"/>
          </a:p>
          <a:p>
            <a:pPr marL="742950" lvl="1" indent="-269557" algn="l" rtl="0">
              <a:lnSpc>
                <a:spcPct val="80000"/>
              </a:lnSpc>
              <a:spcBef>
                <a:spcPts val="51"/>
              </a:spcBef>
              <a:spcAft>
                <a:spcPts val="0"/>
              </a:spcAft>
              <a:buClr>
                <a:schemeClr val="dk1"/>
              </a:buClr>
              <a:buSzPts val="255"/>
              <a:buNone/>
            </a:pPr>
            <a:endParaRPr sz="255"/>
          </a:p>
          <a:p>
            <a:pPr marL="342900" lvl="0" indent="-342900" algn="l" rtl="0">
              <a:lnSpc>
                <a:spcPct val="80000"/>
              </a:lnSpc>
              <a:spcBef>
                <a:spcPts val="408"/>
              </a:spcBef>
              <a:spcAft>
                <a:spcPts val="0"/>
              </a:spcAft>
              <a:buClr>
                <a:schemeClr val="dk1"/>
              </a:buClr>
              <a:buSzPts val="2040"/>
              <a:buChar char="•"/>
            </a:pPr>
            <a:r>
              <a:rPr lang="en-US" sz="2040" b="1"/>
              <a:t>Co-circulation of WPV1 and cVDPV2</a:t>
            </a:r>
            <a:endParaRPr/>
          </a:p>
          <a:p>
            <a:pPr marL="742950" lvl="1" indent="-285750" algn="l" rtl="0">
              <a:lnSpc>
                <a:spcPct val="80000"/>
              </a:lnSpc>
              <a:spcBef>
                <a:spcPts val="340"/>
              </a:spcBef>
              <a:spcAft>
                <a:spcPts val="0"/>
              </a:spcAft>
              <a:buClr>
                <a:schemeClr val="dk1"/>
              </a:buClr>
              <a:buSzPts val="1700"/>
              <a:buChar char="–"/>
            </a:pPr>
            <a:r>
              <a:rPr lang="en-US" sz="1700"/>
              <a:t>Threat of exponential spread of cVDPV2 by late summer</a:t>
            </a:r>
            <a:endParaRPr/>
          </a:p>
          <a:p>
            <a:pPr marL="742950" lvl="1" indent="-285750" algn="l" rtl="0">
              <a:lnSpc>
                <a:spcPct val="80000"/>
              </a:lnSpc>
              <a:spcBef>
                <a:spcPts val="340"/>
              </a:spcBef>
              <a:spcAft>
                <a:spcPts val="0"/>
              </a:spcAft>
              <a:buClr>
                <a:schemeClr val="dk1"/>
              </a:buClr>
              <a:buSzPts val="1700"/>
              <a:buChar char="–"/>
            </a:pPr>
            <a:r>
              <a:rPr lang="en-US" sz="1700"/>
              <a:t>Continued WPV1 transmission and spread</a:t>
            </a:r>
            <a:endParaRPr/>
          </a:p>
          <a:p>
            <a:pPr marL="742950" lvl="1" indent="-269557" algn="l" rtl="0">
              <a:lnSpc>
                <a:spcPct val="80000"/>
              </a:lnSpc>
              <a:spcBef>
                <a:spcPts val="51"/>
              </a:spcBef>
              <a:spcAft>
                <a:spcPts val="0"/>
              </a:spcAft>
              <a:buClr>
                <a:schemeClr val="dk1"/>
              </a:buClr>
              <a:buSzPts val="255"/>
              <a:buNone/>
            </a:pPr>
            <a:endParaRPr sz="255"/>
          </a:p>
          <a:p>
            <a:pPr marL="342900" lvl="0" indent="-213359" algn="l" rtl="0">
              <a:lnSpc>
                <a:spcPct val="80000"/>
              </a:lnSpc>
              <a:spcBef>
                <a:spcPts val="408"/>
              </a:spcBef>
              <a:spcAft>
                <a:spcPts val="0"/>
              </a:spcAft>
              <a:buClr>
                <a:schemeClr val="dk1"/>
              </a:buClr>
              <a:buSzPts val="2040"/>
              <a:buNone/>
            </a:pPr>
            <a:endParaRPr sz="2040"/>
          </a:p>
          <a:p>
            <a:pPr marL="342900" lvl="0" indent="-213359" algn="l" rtl="0">
              <a:lnSpc>
                <a:spcPct val="80000"/>
              </a:lnSpc>
              <a:spcBef>
                <a:spcPts val="408"/>
              </a:spcBef>
              <a:spcAft>
                <a:spcPts val="0"/>
              </a:spcAft>
              <a:buClr>
                <a:schemeClr val="dk1"/>
              </a:buClr>
              <a:buSzPts val="2040"/>
              <a:buNone/>
            </a:pPr>
            <a:endParaRPr sz="2040"/>
          </a:p>
        </p:txBody>
      </p:sp>
      <p:sp>
        <p:nvSpPr>
          <p:cNvPr id="216" name="Google Shape;216;p16"/>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16</a:t>
            </a:fld>
            <a:endParaRPr sz="1200" b="0" i="0" u="none" strike="noStrike" cap="none">
              <a:solidFill>
                <a:srgbClr val="FFFFFF"/>
              </a:solidFill>
              <a:latin typeface="Calibri"/>
              <a:ea typeface="Calibri"/>
              <a:cs typeface="Calibri"/>
              <a:sym typeface="Calibri"/>
            </a:endParaRPr>
          </a:p>
        </p:txBody>
      </p:sp>
      <p:pic>
        <p:nvPicPr>
          <p:cNvPr id="217" name="Google Shape;217;p16"/>
          <p:cNvPicPr preferRelativeResize="0"/>
          <p:nvPr/>
        </p:nvPicPr>
        <p:blipFill rotWithShape="1">
          <a:blip r:embed="rId3">
            <a:alphaModFix/>
          </a:blip>
          <a:srcRect/>
          <a:stretch/>
        </p:blipFill>
        <p:spPr>
          <a:xfrm>
            <a:off x="7518400" y="1466218"/>
            <a:ext cx="4301015" cy="3925563"/>
          </a:xfrm>
          <a:prstGeom prst="rect">
            <a:avLst/>
          </a:prstGeom>
          <a:noFill/>
          <a:ln>
            <a:noFill/>
          </a:ln>
        </p:spPr>
      </p:pic>
      <p:sp>
        <p:nvSpPr>
          <p:cNvPr id="218" name="Google Shape;218;p16"/>
          <p:cNvSpPr txBox="1"/>
          <p:nvPr/>
        </p:nvSpPr>
        <p:spPr>
          <a:xfrm>
            <a:off x="7418866" y="1223305"/>
            <a:ext cx="44809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WPV/cVDPV2 Infected districts during last 6 months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7"/>
          <p:cNvSpPr txBox="1">
            <a:spLocks noGrp="1"/>
          </p:cNvSpPr>
          <p:nvPr>
            <p:ph type="title"/>
          </p:nvPr>
        </p:nvSpPr>
        <p:spPr>
          <a:xfrm>
            <a:off x="300578" y="233725"/>
            <a:ext cx="9563858" cy="6807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a:solidFill>
                  <a:srgbClr val="E46C0A"/>
                </a:solidFill>
              </a:rPr>
              <a:t>Current context, challenges and opportunities</a:t>
            </a:r>
            <a:endParaRPr/>
          </a:p>
        </p:txBody>
      </p:sp>
      <p:sp>
        <p:nvSpPr>
          <p:cNvPr id="225" name="Google Shape;225;p17"/>
          <p:cNvSpPr txBox="1">
            <a:spLocks noGrp="1"/>
          </p:cNvSpPr>
          <p:nvPr>
            <p:ph type="body" idx="1"/>
          </p:nvPr>
        </p:nvSpPr>
        <p:spPr>
          <a:xfrm>
            <a:off x="300577" y="914506"/>
            <a:ext cx="7485677" cy="497646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Char char="•"/>
            </a:pPr>
            <a:r>
              <a:rPr lang="en-US" sz="2400" dirty="0"/>
              <a:t>Pakistan polio programme transformation</a:t>
            </a:r>
            <a:endParaRPr dirty="0"/>
          </a:p>
          <a:p>
            <a:pPr marL="742950" lvl="1" indent="-285750" algn="l" rtl="0">
              <a:lnSpc>
                <a:spcPct val="90000"/>
              </a:lnSpc>
              <a:spcBef>
                <a:spcPts val="360"/>
              </a:spcBef>
              <a:spcAft>
                <a:spcPts val="0"/>
              </a:spcAft>
              <a:buClr>
                <a:schemeClr val="dk1"/>
              </a:buClr>
              <a:buSzPts val="1800"/>
              <a:buChar char="–"/>
            </a:pPr>
            <a:r>
              <a:rPr lang="en-US" sz="1800" dirty="0"/>
              <a:t>Acceleration and increasing ownership of transformation </a:t>
            </a:r>
            <a:endParaRPr dirty="0"/>
          </a:p>
          <a:p>
            <a:pPr marL="742950" lvl="1" indent="-285750" algn="l" rtl="0">
              <a:lnSpc>
                <a:spcPct val="90000"/>
              </a:lnSpc>
              <a:spcBef>
                <a:spcPts val="360"/>
              </a:spcBef>
              <a:spcAft>
                <a:spcPts val="0"/>
              </a:spcAft>
              <a:buClr>
                <a:schemeClr val="dk1"/>
              </a:buClr>
              <a:buSzPts val="1800"/>
              <a:buChar char="–"/>
            </a:pPr>
            <a:r>
              <a:rPr lang="en-US" sz="1800" dirty="0"/>
              <a:t>Eradication as a shared priority across the political divide</a:t>
            </a:r>
            <a:endParaRPr dirty="0"/>
          </a:p>
          <a:p>
            <a:pPr marL="742950" lvl="1" indent="-285750" algn="l" rtl="0">
              <a:lnSpc>
                <a:spcPct val="90000"/>
              </a:lnSpc>
              <a:spcBef>
                <a:spcPts val="360"/>
              </a:spcBef>
              <a:spcAft>
                <a:spcPts val="0"/>
              </a:spcAft>
              <a:buClr>
                <a:schemeClr val="dk1"/>
              </a:buClr>
              <a:buSzPts val="1800"/>
              <a:buChar char="–"/>
            </a:pPr>
            <a:r>
              <a:rPr lang="en-US" sz="1800" dirty="0"/>
              <a:t>Shift from PEI-EPI synergy to integration under one leadership</a:t>
            </a:r>
            <a:endParaRPr dirty="0"/>
          </a:p>
          <a:p>
            <a:pPr marL="742950" lvl="1" indent="-285750" algn="l" rtl="0">
              <a:lnSpc>
                <a:spcPct val="90000"/>
              </a:lnSpc>
              <a:spcBef>
                <a:spcPts val="360"/>
              </a:spcBef>
              <a:spcAft>
                <a:spcPts val="0"/>
              </a:spcAft>
              <a:buClr>
                <a:schemeClr val="dk1"/>
              </a:buClr>
              <a:buSzPts val="1800"/>
              <a:buChar char="–"/>
            </a:pPr>
            <a:r>
              <a:rPr lang="en-US" sz="1800" dirty="0"/>
              <a:t>Laser focus on super high-risk Union Councils</a:t>
            </a:r>
            <a:endParaRPr dirty="0"/>
          </a:p>
          <a:p>
            <a:pPr marL="742950" lvl="1" indent="-285750" algn="l" rtl="0">
              <a:lnSpc>
                <a:spcPct val="90000"/>
              </a:lnSpc>
              <a:spcBef>
                <a:spcPts val="360"/>
              </a:spcBef>
              <a:spcAft>
                <a:spcPts val="0"/>
              </a:spcAft>
              <a:buClr>
                <a:schemeClr val="dk1"/>
              </a:buClr>
              <a:buSzPts val="1800"/>
              <a:buChar char="–"/>
            </a:pPr>
            <a:r>
              <a:rPr lang="en-US" sz="1800" dirty="0"/>
              <a:t>Communication for Eradication Strategic Framework developed</a:t>
            </a:r>
            <a:endParaRPr dirty="0"/>
          </a:p>
          <a:p>
            <a:pPr marL="742950" lvl="1" indent="-285750" algn="l" rtl="0">
              <a:lnSpc>
                <a:spcPct val="90000"/>
              </a:lnSpc>
              <a:spcBef>
                <a:spcPts val="360"/>
              </a:spcBef>
              <a:spcAft>
                <a:spcPts val="0"/>
              </a:spcAft>
              <a:buClr>
                <a:schemeClr val="dk1"/>
              </a:buClr>
              <a:buSzPts val="1800"/>
              <a:buChar char="–"/>
            </a:pPr>
            <a:r>
              <a:rPr lang="en-US" sz="1800" dirty="0"/>
              <a:t>Review of Community Based Vaccination programme conducted</a:t>
            </a:r>
            <a:endParaRPr dirty="0"/>
          </a:p>
          <a:p>
            <a:pPr marL="457200" lvl="1" indent="0" algn="l" rtl="0">
              <a:lnSpc>
                <a:spcPct val="90000"/>
              </a:lnSpc>
              <a:spcBef>
                <a:spcPts val="60"/>
              </a:spcBef>
              <a:spcAft>
                <a:spcPts val="0"/>
              </a:spcAft>
              <a:buClr>
                <a:schemeClr val="dk1"/>
              </a:buClr>
              <a:buSzPts val="300"/>
              <a:buNone/>
            </a:pPr>
            <a:endParaRPr sz="300" dirty="0"/>
          </a:p>
          <a:p>
            <a:pPr marL="342900" lvl="0" indent="-342900" algn="l" rtl="0">
              <a:lnSpc>
                <a:spcPct val="90000"/>
              </a:lnSpc>
              <a:spcBef>
                <a:spcPts val="480"/>
              </a:spcBef>
              <a:spcAft>
                <a:spcPts val="0"/>
              </a:spcAft>
              <a:buClr>
                <a:schemeClr val="dk1"/>
              </a:buClr>
              <a:buSzPts val="2400"/>
              <a:buChar char="•"/>
            </a:pPr>
            <a:r>
              <a:rPr lang="en-US" sz="2400" dirty="0"/>
              <a:t>Complex and fluid political context in Afghanistan</a:t>
            </a:r>
            <a:endParaRPr dirty="0"/>
          </a:p>
          <a:p>
            <a:pPr marL="742950" lvl="1" indent="-285750" algn="l" rtl="0">
              <a:lnSpc>
                <a:spcPct val="90000"/>
              </a:lnSpc>
              <a:spcBef>
                <a:spcPts val="360"/>
              </a:spcBef>
              <a:spcAft>
                <a:spcPts val="0"/>
              </a:spcAft>
              <a:buClr>
                <a:schemeClr val="dk1"/>
              </a:buClr>
              <a:buSzPts val="1800"/>
              <a:buChar char="–"/>
            </a:pPr>
            <a:r>
              <a:rPr lang="en-US" sz="1800" dirty="0"/>
              <a:t>General elections and political instability</a:t>
            </a:r>
            <a:endParaRPr dirty="0"/>
          </a:p>
          <a:p>
            <a:pPr marL="742950" lvl="1" indent="-285750" algn="l" rtl="0">
              <a:lnSpc>
                <a:spcPct val="90000"/>
              </a:lnSpc>
              <a:spcBef>
                <a:spcPts val="360"/>
              </a:spcBef>
              <a:spcAft>
                <a:spcPts val="0"/>
              </a:spcAft>
              <a:buClr>
                <a:schemeClr val="dk1"/>
              </a:buClr>
              <a:buSzPts val="1800"/>
              <a:buChar char="–"/>
            </a:pPr>
            <a:r>
              <a:rPr lang="en-US" sz="1800" dirty="0"/>
              <a:t>US-Taliban peace talks</a:t>
            </a:r>
            <a:endParaRPr dirty="0"/>
          </a:p>
          <a:p>
            <a:pPr marL="742950" lvl="1" indent="-285750" algn="l" rtl="0">
              <a:lnSpc>
                <a:spcPct val="90000"/>
              </a:lnSpc>
              <a:spcBef>
                <a:spcPts val="360"/>
              </a:spcBef>
              <a:spcAft>
                <a:spcPts val="0"/>
              </a:spcAft>
              <a:buClr>
                <a:schemeClr val="dk1"/>
              </a:buClr>
              <a:buSzPts val="1800"/>
              <a:buChar char="–"/>
            </a:pPr>
            <a:r>
              <a:rPr lang="en-US" sz="1800" dirty="0"/>
              <a:t>Change of senior leadership in Ministry of Public Health</a:t>
            </a:r>
            <a:endParaRPr dirty="0"/>
          </a:p>
          <a:p>
            <a:pPr marL="457200" lvl="1" indent="0" algn="l" rtl="0">
              <a:lnSpc>
                <a:spcPct val="90000"/>
              </a:lnSpc>
              <a:spcBef>
                <a:spcPts val="60"/>
              </a:spcBef>
              <a:spcAft>
                <a:spcPts val="0"/>
              </a:spcAft>
              <a:buClr>
                <a:schemeClr val="dk1"/>
              </a:buClr>
              <a:buSzPts val="300"/>
              <a:buNone/>
            </a:pPr>
            <a:endParaRPr sz="300" dirty="0"/>
          </a:p>
          <a:p>
            <a:pPr marL="342900" lvl="0" indent="-342900" algn="l" rtl="0">
              <a:lnSpc>
                <a:spcPct val="90000"/>
              </a:lnSpc>
              <a:spcBef>
                <a:spcPts val="480"/>
              </a:spcBef>
              <a:spcAft>
                <a:spcPts val="0"/>
              </a:spcAft>
              <a:buClr>
                <a:schemeClr val="dk1"/>
              </a:buClr>
              <a:buSzPts val="2400"/>
              <a:buChar char="•"/>
            </a:pPr>
            <a:r>
              <a:rPr lang="en-US" sz="2400" dirty="0"/>
              <a:t>Ban on mass vaccination in Afghanistan</a:t>
            </a:r>
            <a:endParaRPr dirty="0"/>
          </a:p>
          <a:p>
            <a:pPr marL="742950" lvl="1" indent="-285750" algn="l" rtl="0">
              <a:lnSpc>
                <a:spcPct val="90000"/>
              </a:lnSpc>
              <a:spcBef>
                <a:spcPts val="360"/>
              </a:spcBef>
              <a:spcAft>
                <a:spcPts val="0"/>
              </a:spcAft>
              <a:buClr>
                <a:schemeClr val="dk1"/>
              </a:buClr>
              <a:buSzPts val="1800"/>
              <a:buChar char="–"/>
            </a:pPr>
            <a:r>
              <a:rPr lang="en-US" sz="1800" dirty="0"/>
              <a:t>Continued ban on polio mass vaccination in large parts of the country by anti-government elements (AGE)</a:t>
            </a:r>
            <a:endParaRPr dirty="0"/>
          </a:p>
          <a:p>
            <a:pPr marL="742950" lvl="1" indent="-285750" algn="l" rtl="0">
              <a:lnSpc>
                <a:spcPct val="90000"/>
              </a:lnSpc>
              <a:spcBef>
                <a:spcPts val="360"/>
              </a:spcBef>
              <a:spcAft>
                <a:spcPts val="0"/>
              </a:spcAft>
              <a:buClr>
                <a:schemeClr val="dk1"/>
              </a:buClr>
              <a:buSzPts val="1800"/>
              <a:buChar char="–"/>
            </a:pPr>
            <a:r>
              <a:rPr lang="en-US" sz="1800" dirty="0"/>
              <a:t>Integrated services plan developed targeting 10 districts of the South</a:t>
            </a:r>
            <a:endParaRPr dirty="0"/>
          </a:p>
          <a:p>
            <a:pPr marL="342900" lvl="0" indent="-190500" algn="l" rtl="0">
              <a:lnSpc>
                <a:spcPct val="90000"/>
              </a:lnSpc>
              <a:spcBef>
                <a:spcPts val="480"/>
              </a:spcBef>
              <a:spcAft>
                <a:spcPts val="0"/>
              </a:spcAft>
              <a:buClr>
                <a:schemeClr val="dk1"/>
              </a:buClr>
              <a:buSzPts val="2400"/>
              <a:buNone/>
            </a:pPr>
            <a:endParaRPr sz="2400" dirty="0"/>
          </a:p>
          <a:p>
            <a:pPr marL="342900" lvl="0" indent="-190500" algn="l" rtl="0">
              <a:lnSpc>
                <a:spcPct val="90000"/>
              </a:lnSpc>
              <a:spcBef>
                <a:spcPts val="480"/>
              </a:spcBef>
              <a:spcAft>
                <a:spcPts val="0"/>
              </a:spcAft>
              <a:buClr>
                <a:schemeClr val="dk1"/>
              </a:buClr>
              <a:buSzPts val="2400"/>
              <a:buNone/>
            </a:pPr>
            <a:endParaRPr sz="2400" dirty="0"/>
          </a:p>
        </p:txBody>
      </p:sp>
      <p:sp>
        <p:nvSpPr>
          <p:cNvPr id="226" name="Google Shape;226;p17"/>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17</a:t>
            </a:fld>
            <a:endParaRPr sz="1200" b="0" i="0" u="none" strike="noStrike" cap="none">
              <a:solidFill>
                <a:srgbClr val="FFFFFF"/>
              </a:solidFill>
              <a:latin typeface="Calibri"/>
              <a:ea typeface="Calibri"/>
              <a:cs typeface="Calibri"/>
              <a:sym typeface="Calibri"/>
            </a:endParaRPr>
          </a:p>
        </p:txBody>
      </p:sp>
      <p:grpSp>
        <p:nvGrpSpPr>
          <p:cNvPr id="227" name="Google Shape;227;p17"/>
          <p:cNvGrpSpPr/>
          <p:nvPr/>
        </p:nvGrpSpPr>
        <p:grpSpPr>
          <a:xfrm>
            <a:off x="7920709" y="766570"/>
            <a:ext cx="3887453" cy="5038290"/>
            <a:chOff x="8184842" y="1408355"/>
            <a:chExt cx="3381389" cy="4382411"/>
          </a:xfrm>
        </p:grpSpPr>
        <p:pic>
          <p:nvPicPr>
            <p:cNvPr id="228" name="Google Shape;228;p17"/>
            <p:cNvPicPr preferRelativeResize="0"/>
            <p:nvPr/>
          </p:nvPicPr>
          <p:blipFill rotWithShape="1">
            <a:blip r:embed="rId3">
              <a:alphaModFix/>
            </a:blip>
            <a:srcRect/>
            <a:stretch/>
          </p:blipFill>
          <p:spPr>
            <a:xfrm>
              <a:off x="8184842" y="3687464"/>
              <a:ext cx="3359187" cy="2103302"/>
            </a:xfrm>
            <a:prstGeom prst="rect">
              <a:avLst/>
            </a:prstGeom>
            <a:noFill/>
            <a:ln>
              <a:noFill/>
            </a:ln>
          </p:spPr>
        </p:pic>
        <p:pic>
          <p:nvPicPr>
            <p:cNvPr id="229" name="Google Shape;229;p17"/>
            <p:cNvPicPr preferRelativeResize="0"/>
            <p:nvPr/>
          </p:nvPicPr>
          <p:blipFill rotWithShape="1">
            <a:blip r:embed="rId4">
              <a:alphaModFix/>
            </a:blip>
            <a:srcRect/>
            <a:stretch/>
          </p:blipFill>
          <p:spPr>
            <a:xfrm>
              <a:off x="8200948" y="1408355"/>
              <a:ext cx="3365284" cy="2103302"/>
            </a:xfrm>
            <a:prstGeom prst="rect">
              <a:avLst/>
            </a:prstGeom>
            <a:noFill/>
            <a:ln>
              <a:noFill/>
            </a:ln>
          </p:spPr>
        </p:pic>
      </p:grpSp>
      <p:sp>
        <p:nvSpPr>
          <p:cNvPr id="230" name="Google Shape;230;p17"/>
          <p:cNvSpPr txBox="1"/>
          <p:nvPr/>
        </p:nvSpPr>
        <p:spPr>
          <a:xfrm>
            <a:off x="10543256" y="5655685"/>
            <a:ext cx="1556910" cy="81980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31" name="Google Shape;231;p17"/>
          <p:cNvPicPr preferRelativeResize="0"/>
          <p:nvPr/>
        </p:nvPicPr>
        <p:blipFill rotWithShape="1">
          <a:blip r:embed="rId5">
            <a:alphaModFix/>
          </a:blip>
          <a:srcRect/>
          <a:stretch/>
        </p:blipFill>
        <p:spPr>
          <a:xfrm>
            <a:off x="125304" y="5954034"/>
            <a:ext cx="11974862" cy="4583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body" idx="1"/>
          </p:nvPr>
        </p:nvSpPr>
        <p:spPr>
          <a:xfrm>
            <a:off x="679269" y="1288232"/>
            <a:ext cx="10872651" cy="5267779"/>
          </a:xfrm>
          <a:prstGeom prst="rect">
            <a:avLst/>
          </a:prstGeom>
          <a:noFill/>
          <a:ln>
            <a:noFill/>
          </a:ln>
        </p:spPr>
        <p:txBody>
          <a:bodyPr spcFirstLastPara="1" wrap="square" lIns="91425" tIns="45700" rIns="91425" bIns="45700" anchor="t" anchorCtr="0">
            <a:normAutofit/>
          </a:bodyPr>
          <a:lstStyle/>
          <a:p>
            <a:pPr marL="342900" lvl="0" indent="-215900" algn="l" rtl="0">
              <a:lnSpc>
                <a:spcPct val="100000"/>
              </a:lnSpc>
              <a:spcBef>
                <a:spcPts val="0"/>
              </a:spcBef>
              <a:spcAft>
                <a:spcPts val="0"/>
              </a:spcAft>
              <a:buClr>
                <a:schemeClr val="dk1"/>
              </a:buClr>
              <a:buSzPts val="2000"/>
              <a:buNone/>
            </a:pPr>
            <a:endParaRPr sz="2000"/>
          </a:p>
          <a:p>
            <a:pPr marL="342900" lvl="0" indent="-215900" algn="l" rtl="0">
              <a:lnSpc>
                <a:spcPct val="100000"/>
              </a:lnSpc>
              <a:spcBef>
                <a:spcPts val="400"/>
              </a:spcBef>
              <a:spcAft>
                <a:spcPts val="0"/>
              </a:spcAft>
              <a:buClr>
                <a:schemeClr val="dk1"/>
              </a:buClr>
              <a:buSzPts val="2000"/>
              <a:buNone/>
            </a:pPr>
            <a:endParaRPr sz="2000"/>
          </a:p>
        </p:txBody>
      </p:sp>
      <p:sp>
        <p:nvSpPr>
          <p:cNvPr id="238" name="Google Shape;238;p18"/>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18</a:t>
            </a:fld>
            <a:endParaRPr sz="1200" b="0" i="0" u="none" strike="noStrike" cap="none">
              <a:solidFill>
                <a:srgbClr val="FFFFFF"/>
              </a:solidFill>
              <a:latin typeface="Calibri"/>
              <a:ea typeface="Calibri"/>
              <a:cs typeface="Calibri"/>
              <a:sym typeface="Calibri"/>
            </a:endParaRPr>
          </a:p>
        </p:txBody>
      </p:sp>
      <p:sp>
        <p:nvSpPr>
          <p:cNvPr id="239" name="Google Shape;239;p18"/>
          <p:cNvSpPr txBox="1"/>
          <p:nvPr/>
        </p:nvSpPr>
        <p:spPr>
          <a:xfrm>
            <a:off x="6124877" y="531682"/>
            <a:ext cx="5799758" cy="52677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46C0A"/>
              </a:buClr>
              <a:buSzPts val="3200"/>
              <a:buFont typeface="Arial"/>
              <a:buNone/>
            </a:pPr>
            <a:r>
              <a:rPr lang="en-US" sz="3200" b="1" i="0" u="none" strike="noStrike" cap="none" dirty="0">
                <a:solidFill>
                  <a:srgbClr val="E46C0A"/>
                </a:solidFill>
                <a:latin typeface="Calibri"/>
                <a:ea typeface="Calibri"/>
                <a:cs typeface="Calibri"/>
                <a:sym typeface="Calibri"/>
              </a:rPr>
              <a:t>cVPDV2 epidemiology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Geographic expansion of cVDPV2</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Expansion of transmission in Pakistan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Spread into Eastern Region of Afghanistan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Three instances of breakthrough transmission after mOPV2 SIAs in Pakistan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chemeClr val="dk1"/>
              </a:buClr>
              <a:buSzPts val="1000"/>
              <a:buFont typeface="Arial"/>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200"/>
              </a:spcBef>
              <a:spcAft>
                <a:spcPts val="0"/>
              </a:spcAft>
              <a:buClr>
                <a:schemeClr val="dk1"/>
              </a:buClr>
              <a:buSzPts val="1000"/>
              <a:buFont typeface="Arial"/>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640"/>
              </a:spcBef>
              <a:spcAft>
                <a:spcPts val="0"/>
              </a:spcAft>
              <a:buClr>
                <a:srgbClr val="E46C0A"/>
              </a:buClr>
              <a:buSzPts val="3200"/>
              <a:buFont typeface="Arial"/>
              <a:buNone/>
            </a:pPr>
            <a:r>
              <a:rPr lang="en-US" sz="3200" b="1" i="0" u="none" strike="noStrike" cap="none" dirty="0">
                <a:solidFill>
                  <a:srgbClr val="E46C0A"/>
                </a:solidFill>
                <a:latin typeface="Calibri"/>
                <a:ea typeface="Calibri"/>
                <a:cs typeface="Calibri"/>
                <a:sym typeface="Calibri"/>
              </a:rPr>
              <a:t>cVDPV2 modeling projections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High risk for a very large nationwide outbreak (&gt;1,000 cases) if no SIAs with type 2 containing oral vaccine in 2020</a:t>
            </a:r>
            <a:endParaRPr sz="1400" b="0" i="0" u="none" strike="noStrike" cap="none" dirty="0">
              <a:solidFill>
                <a:srgbClr val="000000"/>
              </a:solidFill>
              <a:latin typeface="Arial"/>
              <a:ea typeface="Arial"/>
              <a:cs typeface="Arial"/>
              <a:sym typeface="Arial"/>
            </a:endParaRPr>
          </a:p>
        </p:txBody>
      </p:sp>
      <p:grpSp>
        <p:nvGrpSpPr>
          <p:cNvPr id="240" name="Google Shape;240;p18"/>
          <p:cNvGrpSpPr/>
          <p:nvPr/>
        </p:nvGrpSpPr>
        <p:grpSpPr>
          <a:xfrm>
            <a:off x="2416428" y="3108558"/>
            <a:ext cx="4169099" cy="3282677"/>
            <a:chOff x="84915" y="3139283"/>
            <a:chExt cx="5025579" cy="3480595"/>
          </a:xfrm>
        </p:grpSpPr>
        <p:grpSp>
          <p:nvGrpSpPr>
            <p:cNvPr id="241" name="Google Shape;241;p18"/>
            <p:cNvGrpSpPr/>
            <p:nvPr/>
          </p:nvGrpSpPr>
          <p:grpSpPr>
            <a:xfrm>
              <a:off x="84915" y="3374405"/>
              <a:ext cx="5025579" cy="3245473"/>
              <a:chOff x="217435" y="3149121"/>
              <a:chExt cx="5025579" cy="3245473"/>
            </a:xfrm>
          </p:grpSpPr>
          <p:pic>
            <p:nvPicPr>
              <p:cNvPr id="242" name="Google Shape;242;p18"/>
              <p:cNvPicPr preferRelativeResize="0"/>
              <p:nvPr/>
            </p:nvPicPr>
            <p:blipFill rotWithShape="1">
              <a:blip r:embed="rId3">
                <a:alphaModFix/>
              </a:blip>
              <a:srcRect/>
              <a:stretch/>
            </p:blipFill>
            <p:spPr>
              <a:xfrm>
                <a:off x="217435" y="3149121"/>
                <a:ext cx="4142249" cy="3245473"/>
              </a:xfrm>
              <a:prstGeom prst="rect">
                <a:avLst/>
              </a:prstGeom>
              <a:noFill/>
              <a:ln>
                <a:noFill/>
              </a:ln>
            </p:spPr>
          </p:pic>
          <p:sp>
            <p:nvSpPr>
              <p:cNvPr id="243" name="Google Shape;243;p18"/>
              <p:cNvSpPr txBox="1"/>
              <p:nvPr/>
            </p:nvSpPr>
            <p:spPr>
              <a:xfrm>
                <a:off x="4264350" y="5539323"/>
                <a:ext cx="97866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000"/>
                  <a:buFont typeface="Calibri"/>
                  <a:buNone/>
                </a:pPr>
                <a:r>
                  <a:rPr lang="en-US" sz="1000" b="0" i="0" u="none" strike="noStrike" cap="none">
                    <a:solidFill>
                      <a:srgbClr val="C00000"/>
                    </a:solidFill>
                    <a:latin typeface="Calibri"/>
                    <a:ea typeface="Calibri"/>
                    <a:cs typeface="Calibri"/>
                    <a:sym typeface="Calibri"/>
                  </a:rPr>
                  <a:t>100 cases</a:t>
                </a:r>
                <a:endParaRPr sz="1400" b="0" i="0" u="none" strike="noStrike" cap="none">
                  <a:solidFill>
                    <a:srgbClr val="000000"/>
                  </a:solidFill>
                  <a:latin typeface="Arial"/>
                  <a:ea typeface="Arial"/>
                  <a:cs typeface="Arial"/>
                  <a:sym typeface="Arial"/>
                </a:endParaRPr>
              </a:p>
            </p:txBody>
          </p:sp>
        </p:grpSp>
        <p:sp>
          <p:nvSpPr>
            <p:cNvPr id="244" name="Google Shape;244;p18"/>
            <p:cNvSpPr txBox="1"/>
            <p:nvPr/>
          </p:nvSpPr>
          <p:spPr>
            <a:xfrm>
              <a:off x="459718" y="3139283"/>
              <a:ext cx="380204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Simulated cumulative number of cVDPV2 cases</a:t>
              </a:r>
              <a:endParaRPr sz="1400" b="0" i="0" u="none" strike="noStrike" cap="none">
                <a:solidFill>
                  <a:srgbClr val="000000"/>
                </a:solidFill>
                <a:latin typeface="Arial"/>
                <a:ea typeface="Arial"/>
                <a:cs typeface="Arial"/>
                <a:sym typeface="Arial"/>
              </a:endParaRPr>
            </a:p>
          </p:txBody>
        </p:sp>
      </p:grpSp>
      <p:grpSp>
        <p:nvGrpSpPr>
          <p:cNvPr id="245" name="Google Shape;245;p18"/>
          <p:cNvGrpSpPr/>
          <p:nvPr/>
        </p:nvGrpSpPr>
        <p:grpSpPr>
          <a:xfrm>
            <a:off x="99415" y="199661"/>
            <a:ext cx="2323192" cy="6356350"/>
            <a:chOff x="9855987" y="397560"/>
            <a:chExt cx="2226179" cy="6186804"/>
          </a:xfrm>
        </p:grpSpPr>
        <p:grpSp>
          <p:nvGrpSpPr>
            <p:cNvPr id="246" name="Google Shape;246;p18"/>
            <p:cNvGrpSpPr/>
            <p:nvPr/>
          </p:nvGrpSpPr>
          <p:grpSpPr>
            <a:xfrm>
              <a:off x="9855987" y="397560"/>
              <a:ext cx="2023027" cy="6186804"/>
              <a:chOff x="9855987" y="397560"/>
              <a:chExt cx="2023027" cy="6186804"/>
            </a:xfrm>
          </p:grpSpPr>
          <p:grpSp>
            <p:nvGrpSpPr>
              <p:cNvPr id="247" name="Google Shape;247;p18"/>
              <p:cNvGrpSpPr/>
              <p:nvPr/>
            </p:nvGrpSpPr>
            <p:grpSpPr>
              <a:xfrm>
                <a:off x="9855987" y="397560"/>
                <a:ext cx="2023027" cy="5891777"/>
                <a:chOff x="9855987" y="397560"/>
                <a:chExt cx="2023027" cy="5891777"/>
              </a:xfrm>
            </p:grpSpPr>
            <p:sp>
              <p:nvSpPr>
                <p:cNvPr id="248" name="Google Shape;248;p18"/>
                <p:cNvSpPr txBox="1"/>
                <p:nvPr/>
              </p:nvSpPr>
              <p:spPr>
                <a:xfrm>
                  <a:off x="10044409" y="1110738"/>
                  <a:ext cx="99989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1 Jun 2020</a:t>
                  </a:r>
                  <a:endParaRPr sz="1400" b="0" i="0" u="none" strike="noStrike" cap="none">
                    <a:solidFill>
                      <a:srgbClr val="000000"/>
                    </a:solidFill>
                    <a:latin typeface="Arial"/>
                    <a:ea typeface="Arial"/>
                    <a:cs typeface="Arial"/>
                    <a:sym typeface="Arial"/>
                  </a:endParaRPr>
                </a:p>
              </p:txBody>
            </p:sp>
            <p:sp>
              <p:nvSpPr>
                <p:cNvPr id="249" name="Google Shape;249;p18"/>
                <p:cNvSpPr txBox="1"/>
                <p:nvPr/>
              </p:nvSpPr>
              <p:spPr>
                <a:xfrm>
                  <a:off x="9870113" y="397560"/>
                  <a:ext cx="18752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Simulated cVDPV2 transmission and cumulative cases by:</a:t>
                  </a:r>
                  <a:endParaRPr sz="1400" b="0" i="0" u="none" strike="noStrike" cap="none">
                    <a:solidFill>
                      <a:srgbClr val="000000"/>
                    </a:solidFill>
                    <a:latin typeface="Arial"/>
                    <a:ea typeface="Arial"/>
                    <a:cs typeface="Arial"/>
                    <a:sym typeface="Arial"/>
                  </a:endParaRPr>
                </a:p>
              </p:txBody>
            </p:sp>
            <p:pic>
              <p:nvPicPr>
                <p:cNvPr id="250" name="Google Shape;250;p18"/>
                <p:cNvPicPr preferRelativeResize="0"/>
                <p:nvPr/>
              </p:nvPicPr>
              <p:blipFill rotWithShape="1">
                <a:blip r:embed="rId4">
                  <a:alphaModFix/>
                </a:blip>
                <a:srcRect/>
                <a:stretch/>
              </p:blipFill>
              <p:spPr>
                <a:xfrm>
                  <a:off x="9855987" y="1297432"/>
                  <a:ext cx="2000348" cy="1574645"/>
                </a:xfrm>
                <a:prstGeom prst="rect">
                  <a:avLst/>
                </a:prstGeom>
                <a:noFill/>
                <a:ln>
                  <a:noFill/>
                </a:ln>
              </p:spPr>
            </p:pic>
            <p:pic>
              <p:nvPicPr>
                <p:cNvPr id="251" name="Google Shape;251;p18"/>
                <p:cNvPicPr preferRelativeResize="0"/>
                <p:nvPr/>
              </p:nvPicPr>
              <p:blipFill rotWithShape="1">
                <a:blip r:embed="rId5">
                  <a:alphaModFix/>
                </a:blip>
                <a:srcRect/>
                <a:stretch/>
              </p:blipFill>
              <p:spPr>
                <a:xfrm>
                  <a:off x="9899489" y="2961868"/>
                  <a:ext cx="1974943" cy="1620000"/>
                </a:xfrm>
                <a:prstGeom prst="rect">
                  <a:avLst/>
                </a:prstGeom>
                <a:noFill/>
                <a:ln>
                  <a:noFill/>
                </a:ln>
              </p:spPr>
            </p:pic>
            <p:pic>
              <p:nvPicPr>
                <p:cNvPr id="252" name="Google Shape;252;p18"/>
                <p:cNvPicPr preferRelativeResize="0"/>
                <p:nvPr/>
              </p:nvPicPr>
              <p:blipFill rotWithShape="1">
                <a:blip r:embed="rId6">
                  <a:alphaModFix/>
                </a:blip>
                <a:srcRect/>
                <a:stretch/>
              </p:blipFill>
              <p:spPr>
                <a:xfrm>
                  <a:off x="9908832" y="4741337"/>
                  <a:ext cx="1970182" cy="1548000"/>
                </a:xfrm>
                <a:prstGeom prst="rect">
                  <a:avLst/>
                </a:prstGeom>
                <a:noFill/>
                <a:ln>
                  <a:noFill/>
                </a:ln>
              </p:spPr>
            </p:pic>
            <p:sp>
              <p:nvSpPr>
                <p:cNvPr id="253" name="Google Shape;253;p18"/>
                <p:cNvSpPr txBox="1"/>
                <p:nvPr/>
              </p:nvSpPr>
              <p:spPr>
                <a:xfrm>
                  <a:off x="9972894" y="4580204"/>
                  <a:ext cx="99989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1 Aug 2020</a:t>
                  </a:r>
                  <a:endParaRPr sz="1400" b="0" i="0" u="none" strike="noStrike" cap="none">
                    <a:solidFill>
                      <a:srgbClr val="000000"/>
                    </a:solidFill>
                    <a:latin typeface="Arial"/>
                    <a:ea typeface="Arial"/>
                    <a:cs typeface="Arial"/>
                    <a:sym typeface="Arial"/>
                  </a:endParaRPr>
                </a:p>
              </p:txBody>
            </p:sp>
            <p:sp>
              <p:nvSpPr>
                <p:cNvPr id="254" name="Google Shape;254;p18"/>
                <p:cNvSpPr txBox="1"/>
                <p:nvPr/>
              </p:nvSpPr>
              <p:spPr>
                <a:xfrm>
                  <a:off x="10016924" y="2898027"/>
                  <a:ext cx="99989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1 Jul 2020</a:t>
                  </a:r>
                  <a:endParaRPr sz="1400" b="0" i="0" u="none" strike="noStrike" cap="none">
                    <a:solidFill>
                      <a:srgbClr val="000000"/>
                    </a:solidFill>
                    <a:latin typeface="Arial"/>
                    <a:ea typeface="Arial"/>
                    <a:cs typeface="Arial"/>
                    <a:sym typeface="Arial"/>
                  </a:endParaRPr>
                </a:p>
              </p:txBody>
            </p:sp>
          </p:grpSp>
          <p:grpSp>
            <p:nvGrpSpPr>
              <p:cNvPr id="255" name="Google Shape;255;p18"/>
              <p:cNvGrpSpPr/>
              <p:nvPr/>
            </p:nvGrpSpPr>
            <p:grpSpPr>
              <a:xfrm>
                <a:off x="9973496" y="6184764"/>
                <a:ext cx="834261" cy="399600"/>
                <a:chOff x="9973496" y="6184764"/>
                <a:chExt cx="834261" cy="399600"/>
              </a:xfrm>
            </p:grpSpPr>
            <p:sp>
              <p:nvSpPr>
                <p:cNvPr id="256" name="Google Shape;256;p18"/>
                <p:cNvSpPr/>
                <p:nvPr/>
              </p:nvSpPr>
              <p:spPr>
                <a:xfrm>
                  <a:off x="9973496" y="6295977"/>
                  <a:ext cx="72000" cy="72000"/>
                </a:xfrm>
                <a:prstGeom prst="ellipse">
                  <a:avLst/>
                </a:prstGeom>
                <a:solidFill>
                  <a:srgbClr val="3C3EF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7" name="Google Shape;257;p18"/>
                <p:cNvSpPr txBox="1"/>
                <p:nvPr/>
              </p:nvSpPr>
              <p:spPr>
                <a:xfrm>
                  <a:off x="10016924" y="6184764"/>
                  <a:ext cx="790833" cy="39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cVDPV2 case</a:t>
                  </a:r>
                  <a:endParaRPr sz="1400" b="0" i="0" u="none" strike="noStrike" cap="none">
                    <a:solidFill>
                      <a:srgbClr val="000000"/>
                    </a:solidFill>
                    <a:latin typeface="Arial"/>
                    <a:ea typeface="Arial"/>
                    <a:cs typeface="Arial"/>
                    <a:sym typeface="Arial"/>
                  </a:endParaRPr>
                </a:p>
              </p:txBody>
            </p:sp>
          </p:grpSp>
        </p:grpSp>
        <p:sp>
          <p:nvSpPr>
            <p:cNvPr id="258" name="Google Shape;258;p18"/>
            <p:cNvSpPr txBox="1"/>
            <p:nvPr/>
          </p:nvSpPr>
          <p:spPr>
            <a:xfrm rot="5400000">
              <a:off x="10845280" y="1936406"/>
              <a:ext cx="221571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Number of cVDPV2 infections</a:t>
              </a:r>
              <a:endParaRPr sz="1400" b="0" i="0" u="none" strike="noStrike" cap="none">
                <a:solidFill>
                  <a:srgbClr val="000000"/>
                </a:solidFill>
                <a:latin typeface="Arial"/>
                <a:ea typeface="Arial"/>
                <a:cs typeface="Arial"/>
                <a:sym typeface="Arial"/>
              </a:endParaRPr>
            </a:p>
          </p:txBody>
        </p:sp>
        <p:sp>
          <p:nvSpPr>
            <p:cNvPr id="259" name="Google Shape;259;p18"/>
            <p:cNvSpPr txBox="1"/>
            <p:nvPr/>
          </p:nvSpPr>
          <p:spPr>
            <a:xfrm rot="5400000">
              <a:off x="10851200" y="3663814"/>
              <a:ext cx="221571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Number of cVDPV2 infections</a:t>
              </a:r>
              <a:endParaRPr sz="1400" b="0" i="0" u="none" strike="noStrike" cap="none">
                <a:solidFill>
                  <a:srgbClr val="000000"/>
                </a:solidFill>
                <a:latin typeface="Arial"/>
                <a:ea typeface="Arial"/>
                <a:cs typeface="Arial"/>
                <a:sym typeface="Arial"/>
              </a:endParaRPr>
            </a:p>
          </p:txBody>
        </p:sp>
        <p:sp>
          <p:nvSpPr>
            <p:cNvPr id="260" name="Google Shape;260;p18"/>
            <p:cNvSpPr txBox="1"/>
            <p:nvPr/>
          </p:nvSpPr>
          <p:spPr>
            <a:xfrm rot="5400000">
              <a:off x="10845279" y="5338755"/>
              <a:ext cx="221571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Number of cVDPV2 infections</a:t>
              </a:r>
              <a:endParaRPr sz="1400" b="0" i="0" u="none" strike="noStrike" cap="none">
                <a:solidFill>
                  <a:srgbClr val="000000"/>
                </a:solidFill>
                <a:latin typeface="Arial"/>
                <a:ea typeface="Arial"/>
                <a:cs typeface="Arial"/>
                <a:sym typeface="Arial"/>
              </a:endParaRPr>
            </a:p>
          </p:txBody>
        </p:sp>
      </p:grpSp>
      <p:sp>
        <p:nvSpPr>
          <p:cNvPr id="261" name="Google Shape;261;p18"/>
          <p:cNvSpPr txBox="1"/>
          <p:nvPr/>
        </p:nvSpPr>
        <p:spPr>
          <a:xfrm>
            <a:off x="2804693" y="143045"/>
            <a:ext cx="30890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cVDPV2 cases 2019-2020</a:t>
            </a:r>
            <a:endParaRPr sz="1400" b="0" i="0" u="none" strike="noStrike" cap="none">
              <a:solidFill>
                <a:srgbClr val="000000"/>
              </a:solidFill>
              <a:latin typeface="Arial"/>
              <a:ea typeface="Arial"/>
              <a:cs typeface="Arial"/>
              <a:sym typeface="Arial"/>
            </a:endParaRPr>
          </a:p>
        </p:txBody>
      </p:sp>
      <p:pic>
        <p:nvPicPr>
          <p:cNvPr id="262" name="Google Shape;262;p18"/>
          <p:cNvPicPr preferRelativeResize="0"/>
          <p:nvPr/>
        </p:nvPicPr>
        <p:blipFill rotWithShape="1">
          <a:blip r:embed="rId7">
            <a:alphaModFix/>
          </a:blip>
          <a:srcRect/>
          <a:stretch/>
        </p:blipFill>
        <p:spPr>
          <a:xfrm>
            <a:off x="2804693" y="461594"/>
            <a:ext cx="3016099" cy="25837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a:spLocks noGrp="1"/>
          </p:cNvSpPr>
          <p:nvPr>
            <p:ph type="body" idx="1"/>
          </p:nvPr>
        </p:nvSpPr>
        <p:spPr>
          <a:xfrm>
            <a:off x="4249962" y="411159"/>
            <a:ext cx="7680608" cy="55555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6C0A"/>
              </a:buClr>
              <a:buSzPts val="3200"/>
              <a:buNone/>
            </a:pPr>
            <a:r>
              <a:rPr lang="en-US" b="1" dirty="0">
                <a:solidFill>
                  <a:srgbClr val="E46C0A"/>
                </a:solidFill>
              </a:rPr>
              <a:t>WPV1 epidemiology</a:t>
            </a:r>
            <a:endParaRPr dirty="0"/>
          </a:p>
          <a:p>
            <a:pPr marL="0" lvl="0" indent="0" algn="l" rtl="0">
              <a:lnSpc>
                <a:spcPct val="100000"/>
              </a:lnSpc>
              <a:spcBef>
                <a:spcPts val="480"/>
              </a:spcBef>
              <a:spcAft>
                <a:spcPts val="0"/>
              </a:spcAft>
              <a:buClr>
                <a:schemeClr val="dk1"/>
              </a:buClr>
              <a:buSzPts val="2400"/>
              <a:buNone/>
            </a:pPr>
            <a:r>
              <a:rPr lang="en-US" sz="2400" dirty="0"/>
              <a:t>Ongoing widespread WPV1 transmission</a:t>
            </a:r>
            <a:endParaRPr dirty="0"/>
          </a:p>
          <a:p>
            <a:pPr marL="342900" lvl="0" indent="-342900" algn="l" rtl="0">
              <a:lnSpc>
                <a:spcPct val="100000"/>
              </a:lnSpc>
              <a:spcBef>
                <a:spcPts val="480"/>
              </a:spcBef>
              <a:spcAft>
                <a:spcPts val="0"/>
              </a:spcAft>
              <a:buClr>
                <a:schemeClr val="dk1"/>
              </a:buClr>
              <a:buSzPts val="2400"/>
              <a:buChar char="•"/>
            </a:pPr>
            <a:r>
              <a:rPr lang="en-US" sz="2400" dirty="0"/>
              <a:t>South KP becoming new WPV1 reservoir</a:t>
            </a:r>
            <a:endParaRPr dirty="0"/>
          </a:p>
          <a:p>
            <a:pPr marL="342900" lvl="0" indent="-342900" algn="l" rtl="0">
              <a:lnSpc>
                <a:spcPct val="100000"/>
              </a:lnSpc>
              <a:spcBef>
                <a:spcPts val="480"/>
              </a:spcBef>
              <a:spcAft>
                <a:spcPts val="0"/>
              </a:spcAft>
              <a:buClr>
                <a:schemeClr val="dk1"/>
              </a:buClr>
              <a:buSzPts val="2400"/>
              <a:buChar char="•"/>
            </a:pPr>
            <a:r>
              <a:rPr lang="en-US" sz="2400" dirty="0"/>
              <a:t>Core reservoirs of in Karachi and Quetta block with persistent transmission</a:t>
            </a:r>
            <a:endParaRPr dirty="0"/>
          </a:p>
          <a:p>
            <a:pPr marL="342900" lvl="0" indent="-342900" algn="l" rtl="0">
              <a:lnSpc>
                <a:spcPct val="100000"/>
              </a:lnSpc>
              <a:spcBef>
                <a:spcPts val="480"/>
              </a:spcBef>
              <a:spcAft>
                <a:spcPts val="0"/>
              </a:spcAft>
              <a:buClr>
                <a:schemeClr val="dk1"/>
              </a:buClr>
              <a:buSzPts val="2400"/>
              <a:buChar char="•"/>
            </a:pPr>
            <a:r>
              <a:rPr lang="en-US" sz="2400" dirty="0"/>
              <a:t>Expansion of WPV1 to previously polio free areas (Sindh and Punjab in Pakistan; West and North of Afghanistan)</a:t>
            </a:r>
            <a:endParaRPr dirty="0"/>
          </a:p>
          <a:p>
            <a:pPr marL="342900" lvl="0" indent="-342900" algn="l" rtl="0">
              <a:lnSpc>
                <a:spcPct val="100000"/>
              </a:lnSpc>
              <a:spcBef>
                <a:spcPts val="480"/>
              </a:spcBef>
              <a:spcAft>
                <a:spcPts val="0"/>
              </a:spcAft>
              <a:buClr>
                <a:schemeClr val="dk1"/>
              </a:buClr>
              <a:buSzPts val="2400"/>
              <a:buChar char="•"/>
            </a:pPr>
            <a:r>
              <a:rPr lang="en-US" sz="2400" dirty="0"/>
              <a:t>No WPV1 detected in core reservoirs in Peshawar/Khyber &gt;6 months</a:t>
            </a:r>
            <a:endParaRPr dirty="0"/>
          </a:p>
          <a:p>
            <a:pPr marL="457200" lvl="1" indent="0" algn="l" rtl="0">
              <a:lnSpc>
                <a:spcPct val="100000"/>
              </a:lnSpc>
              <a:spcBef>
                <a:spcPts val="200"/>
              </a:spcBef>
              <a:spcAft>
                <a:spcPts val="0"/>
              </a:spcAft>
              <a:buClr>
                <a:schemeClr val="dk1"/>
              </a:buClr>
              <a:buSzPts val="1000"/>
              <a:buNone/>
            </a:pPr>
            <a:endParaRPr sz="1000" dirty="0"/>
          </a:p>
          <a:p>
            <a:pPr marL="57150" lvl="0" indent="0" algn="l" rtl="0">
              <a:lnSpc>
                <a:spcPct val="100000"/>
              </a:lnSpc>
              <a:spcBef>
                <a:spcPts val="640"/>
              </a:spcBef>
              <a:spcAft>
                <a:spcPts val="0"/>
              </a:spcAft>
              <a:buClr>
                <a:srgbClr val="E46C0A"/>
              </a:buClr>
              <a:buSzPts val="3200"/>
              <a:buNone/>
            </a:pPr>
            <a:r>
              <a:rPr lang="en-US" b="1" dirty="0">
                <a:solidFill>
                  <a:srgbClr val="E46C0A"/>
                </a:solidFill>
              </a:rPr>
              <a:t>WPV1 modeling projections</a:t>
            </a:r>
            <a:endParaRPr dirty="0"/>
          </a:p>
          <a:p>
            <a:pPr marL="342900" lvl="0" indent="-342900" algn="l" rtl="0">
              <a:lnSpc>
                <a:spcPct val="100000"/>
              </a:lnSpc>
              <a:spcBef>
                <a:spcPts val="480"/>
              </a:spcBef>
              <a:spcAft>
                <a:spcPts val="0"/>
              </a:spcAft>
              <a:buClr>
                <a:schemeClr val="dk1"/>
              </a:buClr>
              <a:buSzPts val="2400"/>
              <a:buChar char="•"/>
            </a:pPr>
            <a:r>
              <a:rPr lang="en-US" sz="2400" dirty="0"/>
              <a:t>Hundreds of cases (&gt;500) by end 2020 if no SIAs with type 1 containing oral vaccine in 2020</a:t>
            </a:r>
            <a:endParaRPr dirty="0"/>
          </a:p>
        </p:txBody>
      </p:sp>
      <p:pic>
        <p:nvPicPr>
          <p:cNvPr id="268" name="Google Shape;268;p19"/>
          <p:cNvPicPr preferRelativeResize="0"/>
          <p:nvPr/>
        </p:nvPicPr>
        <p:blipFill rotWithShape="1">
          <a:blip r:embed="rId3">
            <a:alphaModFix/>
          </a:blip>
          <a:srcRect/>
          <a:stretch/>
        </p:blipFill>
        <p:spPr>
          <a:xfrm>
            <a:off x="140991" y="411159"/>
            <a:ext cx="3960745" cy="2976359"/>
          </a:xfrm>
          <a:prstGeom prst="rect">
            <a:avLst/>
          </a:prstGeom>
          <a:noFill/>
          <a:ln>
            <a:noFill/>
          </a:ln>
        </p:spPr>
      </p:pic>
      <p:sp>
        <p:nvSpPr>
          <p:cNvPr id="269" name="Google Shape;269;p19"/>
          <p:cNvSpPr txBox="1"/>
          <p:nvPr/>
        </p:nvSpPr>
        <p:spPr>
          <a:xfrm>
            <a:off x="140991" y="6704"/>
            <a:ext cx="3454748" cy="4853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1665"/>
              <a:buFont typeface="Calibri"/>
              <a:buNone/>
            </a:pPr>
            <a:r>
              <a:rPr lang="en-US" sz="1665" b="1" i="0" u="none" strike="noStrike" cap="none">
                <a:solidFill>
                  <a:srgbClr val="000000"/>
                </a:solidFill>
                <a:latin typeface="Calibri"/>
                <a:ea typeface="Calibri"/>
                <a:cs typeface="Calibri"/>
                <a:sym typeface="Calibri"/>
              </a:rPr>
              <a:t>WPV1 Cases &amp; ES+, by Cluster, 2020</a:t>
            </a:r>
            <a:endParaRPr sz="1400" b="0" i="0" u="none" strike="noStrike" cap="none">
              <a:solidFill>
                <a:srgbClr val="000000"/>
              </a:solidFill>
              <a:latin typeface="Arial"/>
              <a:ea typeface="Arial"/>
              <a:cs typeface="Arial"/>
              <a:sym typeface="Arial"/>
            </a:endParaRPr>
          </a:p>
        </p:txBody>
      </p:sp>
      <p:pic>
        <p:nvPicPr>
          <p:cNvPr id="270" name="Google Shape;270;p19"/>
          <p:cNvPicPr preferRelativeResize="0"/>
          <p:nvPr/>
        </p:nvPicPr>
        <p:blipFill rotWithShape="1">
          <a:blip r:embed="rId4">
            <a:alphaModFix/>
          </a:blip>
          <a:srcRect/>
          <a:stretch/>
        </p:blipFill>
        <p:spPr>
          <a:xfrm>
            <a:off x="449158" y="3449621"/>
            <a:ext cx="3652578" cy="33712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2"/>
          <p:cNvSpPr txBox="1">
            <a:spLocks noGrp="1"/>
          </p:cNvSpPr>
          <p:nvPr>
            <p:ph type="title"/>
          </p:nvPr>
        </p:nvSpPr>
        <p:spPr>
          <a:xfrm>
            <a:off x="600489" y="563699"/>
            <a:ext cx="10296538"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a:solidFill>
                  <a:srgbClr val="E36C09"/>
                </a:solidFill>
              </a:rPr>
              <a:t>Presentation Sections</a:t>
            </a:r>
            <a:endParaRPr/>
          </a:p>
        </p:txBody>
      </p:sp>
      <p:sp>
        <p:nvSpPr>
          <p:cNvPr id="59" name="Google Shape;59;p2"/>
          <p:cNvSpPr txBox="1">
            <a:spLocks noGrp="1"/>
          </p:cNvSpPr>
          <p:nvPr>
            <p:ph type="body" idx="1"/>
          </p:nvPr>
        </p:nvSpPr>
        <p:spPr>
          <a:xfrm>
            <a:off x="600489" y="1700619"/>
            <a:ext cx="10910092" cy="4351336"/>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0"/>
              </a:spcBef>
              <a:spcAft>
                <a:spcPts val="0"/>
              </a:spcAft>
              <a:buClr>
                <a:schemeClr val="dk1"/>
              </a:buClr>
              <a:buSzPts val="3200"/>
              <a:buFont typeface="Calibri"/>
              <a:buAutoNum type="arabicPeriod"/>
            </a:pPr>
            <a:r>
              <a:rPr lang="en-US"/>
              <a:t>Implications of the COVID-19 Pandemic on Polio Eradication </a:t>
            </a:r>
            <a:endParaRPr/>
          </a:p>
          <a:p>
            <a:pPr marL="514350" lvl="0" indent="-514350" algn="l" rtl="0">
              <a:lnSpc>
                <a:spcPct val="100000"/>
              </a:lnSpc>
              <a:spcBef>
                <a:spcPts val="1200"/>
              </a:spcBef>
              <a:spcAft>
                <a:spcPts val="0"/>
              </a:spcAft>
              <a:buClr>
                <a:schemeClr val="dk1"/>
              </a:buClr>
              <a:buSzPts val="3200"/>
              <a:buFont typeface="Calibri"/>
              <a:buAutoNum type="arabicPeriod"/>
            </a:pPr>
            <a:r>
              <a:rPr lang="en-US"/>
              <a:t>Progress in Afghanistan and Pakistan</a:t>
            </a:r>
            <a:endParaRPr/>
          </a:p>
          <a:p>
            <a:pPr marL="514350" lvl="0" indent="-514350" algn="l" rtl="0">
              <a:lnSpc>
                <a:spcPct val="100000"/>
              </a:lnSpc>
              <a:spcBef>
                <a:spcPts val="1200"/>
              </a:spcBef>
              <a:spcAft>
                <a:spcPts val="0"/>
              </a:spcAft>
              <a:buClr>
                <a:schemeClr val="dk1"/>
              </a:buClr>
              <a:buSzPts val="3200"/>
              <a:buFont typeface="Calibri"/>
              <a:buAutoNum type="arabicPeriod"/>
            </a:pPr>
            <a:r>
              <a:rPr lang="en-US"/>
              <a:t>Africa WPV Polio-Free Certification, Nigeria update and cVDPV2 Outbreaks</a:t>
            </a:r>
            <a:endParaRPr/>
          </a:p>
          <a:p>
            <a:pPr marL="514350" lvl="0" indent="-514350" algn="l" rtl="0">
              <a:lnSpc>
                <a:spcPct val="100000"/>
              </a:lnSpc>
              <a:spcBef>
                <a:spcPts val="1200"/>
              </a:spcBef>
              <a:spcAft>
                <a:spcPts val="0"/>
              </a:spcAft>
              <a:buClr>
                <a:schemeClr val="dk1"/>
              </a:buClr>
              <a:buSzPts val="3200"/>
              <a:buFont typeface="Calibri"/>
              <a:buAutoNum type="arabicPeriod"/>
            </a:pPr>
            <a:r>
              <a:rPr lang="en-US"/>
              <a:t>Annex: Additional slides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title"/>
          </p:nvPr>
        </p:nvSpPr>
        <p:spPr>
          <a:xfrm>
            <a:off x="471055" y="270886"/>
            <a:ext cx="10982035" cy="704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dirty="0">
                <a:solidFill>
                  <a:srgbClr val="E46C0A"/>
                </a:solidFill>
              </a:rPr>
              <a:t>Resuming mass vaccination in context of COVID</a:t>
            </a:r>
            <a:endParaRPr dirty="0"/>
          </a:p>
        </p:txBody>
      </p:sp>
      <p:sp>
        <p:nvSpPr>
          <p:cNvPr id="276" name="Google Shape;276;p20"/>
          <p:cNvSpPr txBox="1">
            <a:spLocks noGrp="1"/>
          </p:cNvSpPr>
          <p:nvPr>
            <p:ph type="body" idx="1"/>
          </p:nvPr>
        </p:nvSpPr>
        <p:spPr>
          <a:xfrm>
            <a:off x="471055" y="1080655"/>
            <a:ext cx="11080867" cy="527569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00"/>
              <a:buChar char="•"/>
            </a:pPr>
            <a:r>
              <a:rPr lang="en-US" sz="2400" dirty="0"/>
              <a:t>Urgent need to resume SIAs safely</a:t>
            </a:r>
            <a:endParaRPr dirty="0"/>
          </a:p>
          <a:p>
            <a:pPr marL="742950" lvl="1" indent="-285750" algn="l" rtl="0">
              <a:lnSpc>
                <a:spcPct val="100000"/>
              </a:lnSpc>
              <a:spcBef>
                <a:spcPts val="400"/>
              </a:spcBef>
              <a:spcAft>
                <a:spcPts val="0"/>
              </a:spcAft>
              <a:buClr>
                <a:schemeClr val="dk1"/>
              </a:buClr>
              <a:buSzPts val="2000"/>
              <a:buChar char="–"/>
            </a:pPr>
            <a:r>
              <a:rPr lang="en-US" sz="2000" dirty="0"/>
              <a:t>Response to cVDPV2 immediate priority while maintaining control of WPV1 transmission</a:t>
            </a:r>
            <a:endParaRPr dirty="0"/>
          </a:p>
          <a:p>
            <a:pPr marL="742950" lvl="1" indent="-285750" algn="l" rtl="0">
              <a:lnSpc>
                <a:spcPct val="100000"/>
              </a:lnSpc>
              <a:spcBef>
                <a:spcPts val="400"/>
              </a:spcBef>
              <a:spcAft>
                <a:spcPts val="0"/>
              </a:spcAft>
              <a:buClr>
                <a:schemeClr val="dk1"/>
              </a:buClr>
              <a:buSzPts val="2000"/>
              <a:buChar char="–"/>
            </a:pPr>
            <a:r>
              <a:rPr lang="en-US" sz="2000" dirty="0"/>
              <a:t>Both countries geared for resumption of SIAs in July </a:t>
            </a:r>
            <a:endParaRPr dirty="0"/>
          </a:p>
          <a:p>
            <a:pPr marL="742950" lvl="1" indent="-285750" algn="l" rtl="0">
              <a:lnSpc>
                <a:spcPct val="100000"/>
              </a:lnSpc>
              <a:spcBef>
                <a:spcPts val="400"/>
              </a:spcBef>
              <a:spcAft>
                <a:spcPts val="0"/>
              </a:spcAft>
              <a:buClr>
                <a:schemeClr val="dk1"/>
              </a:buClr>
              <a:buSzPts val="2000"/>
              <a:buChar char="–"/>
            </a:pPr>
            <a:r>
              <a:rPr lang="en-US" sz="2000" dirty="0"/>
              <a:t>Strong political commitment at all levels required</a:t>
            </a:r>
            <a:endParaRPr dirty="0"/>
          </a:p>
          <a:p>
            <a:pPr marL="742950" lvl="1" indent="-285750" algn="l" rtl="0">
              <a:lnSpc>
                <a:spcPct val="100000"/>
              </a:lnSpc>
              <a:spcBef>
                <a:spcPts val="400"/>
              </a:spcBef>
              <a:spcAft>
                <a:spcPts val="0"/>
              </a:spcAft>
              <a:buClr>
                <a:schemeClr val="dk1"/>
              </a:buClr>
              <a:buSzPts val="2000"/>
              <a:buChar char="–"/>
            </a:pPr>
            <a:r>
              <a:rPr lang="en-US" sz="2000" dirty="0"/>
              <a:t>Understanding and addressing community concerns essential</a:t>
            </a:r>
            <a:endParaRPr dirty="0"/>
          </a:p>
          <a:p>
            <a:pPr marL="742950" lvl="1" indent="-285750" algn="l" rtl="0">
              <a:lnSpc>
                <a:spcPct val="100000"/>
              </a:lnSpc>
              <a:spcBef>
                <a:spcPts val="400"/>
              </a:spcBef>
              <a:spcAft>
                <a:spcPts val="0"/>
              </a:spcAft>
              <a:buClr>
                <a:schemeClr val="dk1"/>
              </a:buClr>
              <a:buSzPts val="2000"/>
              <a:buChar char="–"/>
            </a:pPr>
            <a:r>
              <a:rPr lang="en-US" sz="2000" dirty="0"/>
              <a:t>Design SIAs within broader delivery of services (COVID response/recovery, immunization, other essential health needs)</a:t>
            </a:r>
            <a:endParaRPr dirty="0"/>
          </a:p>
          <a:p>
            <a:pPr marL="742950" lvl="1" indent="-285750" algn="l" rtl="0">
              <a:lnSpc>
                <a:spcPct val="100000"/>
              </a:lnSpc>
              <a:spcBef>
                <a:spcPts val="400"/>
              </a:spcBef>
              <a:spcAft>
                <a:spcPts val="0"/>
              </a:spcAft>
              <a:buClr>
                <a:schemeClr val="dk1"/>
              </a:buClr>
              <a:buSzPts val="2000"/>
              <a:buChar char="–"/>
            </a:pPr>
            <a:r>
              <a:rPr lang="en-US" sz="2000" dirty="0"/>
              <a:t>Clear and credible communication of rationale for SIA resumption</a:t>
            </a:r>
            <a:endParaRPr dirty="0"/>
          </a:p>
          <a:p>
            <a:pPr marL="742950" lvl="1" indent="-285750" algn="l" rtl="0">
              <a:lnSpc>
                <a:spcPct val="100000"/>
              </a:lnSpc>
              <a:spcBef>
                <a:spcPts val="400"/>
              </a:spcBef>
              <a:spcAft>
                <a:spcPts val="0"/>
              </a:spcAft>
              <a:buClr>
                <a:schemeClr val="dk1"/>
              </a:buClr>
              <a:buSzPts val="2000"/>
              <a:buChar char="–"/>
            </a:pPr>
            <a:r>
              <a:rPr lang="en-US" sz="2000" dirty="0"/>
              <a:t>Operational and tactical adjustments: Guidance developed to mitigate incremental risk of COVID to frontline workers and the community</a:t>
            </a:r>
            <a:endParaRPr dirty="0"/>
          </a:p>
          <a:p>
            <a:pPr marL="457200" lvl="1" indent="0" algn="l" rtl="0">
              <a:lnSpc>
                <a:spcPct val="100000"/>
              </a:lnSpc>
              <a:spcBef>
                <a:spcPts val="200"/>
              </a:spcBef>
              <a:spcAft>
                <a:spcPts val="0"/>
              </a:spcAft>
              <a:buClr>
                <a:schemeClr val="dk1"/>
              </a:buClr>
              <a:buSzPts val="1000"/>
              <a:buNone/>
            </a:pPr>
            <a:endParaRPr sz="1000" dirty="0"/>
          </a:p>
          <a:p>
            <a:pPr marL="342900" lvl="0" indent="-342900" algn="l" rtl="0">
              <a:lnSpc>
                <a:spcPct val="100000"/>
              </a:lnSpc>
              <a:spcBef>
                <a:spcPts val="480"/>
              </a:spcBef>
              <a:spcAft>
                <a:spcPts val="0"/>
              </a:spcAft>
              <a:buClr>
                <a:schemeClr val="dk1"/>
              </a:buClr>
              <a:buSzPts val="2400"/>
              <a:buChar char="•"/>
            </a:pPr>
            <a:r>
              <a:rPr lang="en-US" sz="2400" dirty="0"/>
              <a:t>Use the </a:t>
            </a:r>
            <a:r>
              <a:rPr lang="en-US" sz="2400" b="1" dirty="0"/>
              <a:t>unprecedented national and political mobilization </a:t>
            </a:r>
            <a:r>
              <a:rPr lang="en-US" sz="2400" dirty="0"/>
              <a:t>for COVID response and </a:t>
            </a:r>
            <a:r>
              <a:rPr lang="en-US" sz="2400" b="1" dirty="0"/>
              <a:t>lessons learned </a:t>
            </a:r>
            <a:r>
              <a:rPr lang="en-US" sz="2400" dirty="0"/>
              <a:t>to resume and strengthen the national programmes to finally achieve polio eradication</a:t>
            </a:r>
            <a:endParaRPr dirty="0"/>
          </a:p>
          <a:p>
            <a:pPr marL="342900" lvl="0" indent="-190500" algn="l" rtl="0">
              <a:lnSpc>
                <a:spcPct val="100000"/>
              </a:lnSpc>
              <a:spcBef>
                <a:spcPts val="480"/>
              </a:spcBef>
              <a:spcAft>
                <a:spcPts val="0"/>
              </a:spcAft>
              <a:buClr>
                <a:schemeClr val="dk1"/>
              </a:buClr>
              <a:buSzPts val="2400"/>
              <a:buNone/>
            </a:pPr>
            <a:endParaRPr sz="2400" dirty="0"/>
          </a:p>
        </p:txBody>
      </p:sp>
      <p:sp>
        <p:nvSpPr>
          <p:cNvPr id="277" name="Google Shape;277;p20"/>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20</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554181" y="319025"/>
            <a:ext cx="10872653" cy="82077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3600" b="1" dirty="0">
                <a:solidFill>
                  <a:srgbClr val="E46C0A"/>
                </a:solidFill>
              </a:rPr>
              <a:t>Pakistan and Afghanistan programme priorities</a:t>
            </a:r>
            <a:endParaRPr dirty="0"/>
          </a:p>
        </p:txBody>
      </p:sp>
      <p:sp>
        <p:nvSpPr>
          <p:cNvPr id="283" name="Google Shape;283;p21"/>
          <p:cNvSpPr txBox="1">
            <a:spLocks noGrp="1"/>
          </p:cNvSpPr>
          <p:nvPr>
            <p:ph type="body" idx="1"/>
          </p:nvPr>
        </p:nvSpPr>
        <p:spPr>
          <a:xfrm>
            <a:off x="554181" y="1122775"/>
            <a:ext cx="10997694" cy="5416200"/>
          </a:xfrm>
          <a:prstGeom prst="rect">
            <a:avLst/>
          </a:prstGeom>
          <a:noFill/>
          <a:ln>
            <a:noFill/>
          </a:ln>
        </p:spPr>
        <p:txBody>
          <a:bodyPr spcFirstLastPara="1" wrap="square" lIns="91425" tIns="45700" rIns="91425" bIns="45700" anchor="t" anchorCtr="0">
            <a:normAutofit/>
          </a:bodyPr>
          <a:lstStyle/>
          <a:p>
            <a:pPr marL="342900" lvl="0" indent="-336550" algn="l" rtl="0">
              <a:lnSpc>
                <a:spcPct val="90000"/>
              </a:lnSpc>
              <a:spcBef>
                <a:spcPts val="0"/>
              </a:spcBef>
              <a:spcAft>
                <a:spcPts val="0"/>
              </a:spcAft>
              <a:buClr>
                <a:schemeClr val="dk1"/>
              </a:buClr>
              <a:buSzPct val="100000"/>
              <a:buChar char="•"/>
            </a:pPr>
            <a:r>
              <a:rPr lang="en-US" sz="2400" b="1" dirty="0"/>
              <a:t>Eliminate cVDPV2 in 2020 without exacerbating COVID-19</a:t>
            </a:r>
            <a:endParaRPr sz="2400" b="1" dirty="0"/>
          </a:p>
          <a:p>
            <a:pPr marL="342900" lvl="0" indent="-336550" algn="l" rtl="0">
              <a:lnSpc>
                <a:spcPct val="90000"/>
              </a:lnSpc>
              <a:spcBef>
                <a:spcPts val="408"/>
              </a:spcBef>
              <a:spcAft>
                <a:spcPts val="0"/>
              </a:spcAft>
              <a:buClr>
                <a:schemeClr val="dk1"/>
              </a:buClr>
              <a:buSzPct val="100000"/>
              <a:buChar char="•"/>
            </a:pPr>
            <a:r>
              <a:rPr lang="en-US" sz="2400" dirty="0"/>
              <a:t>Garner political and national mobilization for COVID-19 in support of polio eradication at all levels</a:t>
            </a:r>
            <a:endParaRPr sz="2400" dirty="0"/>
          </a:p>
          <a:p>
            <a:pPr marL="342900" lvl="0" indent="-326707" algn="l" rtl="0">
              <a:lnSpc>
                <a:spcPct val="90000"/>
              </a:lnSpc>
              <a:spcBef>
                <a:spcPts val="51"/>
              </a:spcBef>
              <a:spcAft>
                <a:spcPts val="0"/>
              </a:spcAft>
              <a:buClr>
                <a:schemeClr val="dk1"/>
              </a:buClr>
              <a:buSzPts val="255"/>
              <a:buNone/>
            </a:pPr>
            <a:endParaRPr sz="800" dirty="0"/>
          </a:p>
          <a:p>
            <a:pPr marL="0" lvl="0" indent="0" algn="l" rtl="0">
              <a:lnSpc>
                <a:spcPct val="90000"/>
              </a:lnSpc>
              <a:spcBef>
                <a:spcPts val="476"/>
              </a:spcBef>
              <a:spcAft>
                <a:spcPts val="0"/>
              </a:spcAft>
              <a:buClr>
                <a:srgbClr val="0070C0"/>
              </a:buClr>
              <a:buSzPts val="2380"/>
              <a:buNone/>
            </a:pPr>
            <a:r>
              <a:rPr lang="en-US" sz="2800" dirty="0">
                <a:solidFill>
                  <a:srgbClr val="0070C0"/>
                </a:solidFill>
              </a:rPr>
              <a:t>Pakistan</a:t>
            </a:r>
            <a:endParaRPr sz="2800" dirty="0"/>
          </a:p>
          <a:p>
            <a:pPr marL="342900" lvl="0" indent="-336550" algn="l" rtl="0">
              <a:lnSpc>
                <a:spcPct val="90000"/>
              </a:lnSpc>
              <a:spcBef>
                <a:spcPts val="408"/>
              </a:spcBef>
              <a:spcAft>
                <a:spcPts val="0"/>
              </a:spcAft>
              <a:buClr>
                <a:schemeClr val="dk1"/>
              </a:buClr>
              <a:buSzPct val="100000"/>
              <a:buChar char="•"/>
            </a:pPr>
            <a:r>
              <a:rPr lang="en-US" sz="2400" dirty="0"/>
              <a:t>Maintain control of WPV1 through targeted campaigns and outbreak response</a:t>
            </a:r>
            <a:endParaRPr sz="2400" dirty="0"/>
          </a:p>
          <a:p>
            <a:pPr marL="342900" lvl="0" indent="-336550" algn="l" rtl="0">
              <a:lnSpc>
                <a:spcPct val="90000"/>
              </a:lnSpc>
              <a:spcBef>
                <a:spcPts val="408"/>
              </a:spcBef>
              <a:spcAft>
                <a:spcPts val="0"/>
              </a:spcAft>
              <a:buClr>
                <a:schemeClr val="dk1"/>
              </a:buClr>
              <a:buSzPct val="100000"/>
              <a:buChar char="•"/>
            </a:pPr>
            <a:r>
              <a:rPr lang="en-US" sz="2400" dirty="0"/>
              <a:t>Complete the transformation of polio eradication programme</a:t>
            </a:r>
          </a:p>
          <a:p>
            <a:pPr marL="342900" lvl="0" indent="-336550" algn="l" rtl="0">
              <a:lnSpc>
                <a:spcPct val="90000"/>
              </a:lnSpc>
              <a:spcBef>
                <a:spcPts val="408"/>
              </a:spcBef>
              <a:spcAft>
                <a:spcPts val="0"/>
              </a:spcAft>
              <a:buClr>
                <a:schemeClr val="dk1"/>
              </a:buClr>
              <a:buSzPct val="100000"/>
              <a:buChar char="•"/>
            </a:pPr>
            <a:r>
              <a:rPr lang="en-US" sz="2400" dirty="0"/>
              <a:t>Maintain focus on super high-risk Union Councils (SHRUCs)</a:t>
            </a:r>
          </a:p>
          <a:p>
            <a:pPr marL="0" lvl="0" indent="0" algn="l" rtl="0">
              <a:lnSpc>
                <a:spcPct val="90000"/>
              </a:lnSpc>
              <a:spcBef>
                <a:spcPts val="51"/>
              </a:spcBef>
              <a:spcAft>
                <a:spcPts val="0"/>
              </a:spcAft>
              <a:buClr>
                <a:schemeClr val="dk1"/>
              </a:buClr>
              <a:buSzPts val="255"/>
              <a:buNone/>
            </a:pPr>
            <a:endParaRPr sz="800" dirty="0"/>
          </a:p>
          <a:p>
            <a:pPr marL="0" lvl="0" indent="0" algn="l" rtl="0">
              <a:lnSpc>
                <a:spcPct val="90000"/>
              </a:lnSpc>
              <a:spcBef>
                <a:spcPts val="476"/>
              </a:spcBef>
              <a:spcAft>
                <a:spcPts val="0"/>
              </a:spcAft>
              <a:buClr>
                <a:srgbClr val="0070C0"/>
              </a:buClr>
              <a:buSzPts val="2380"/>
              <a:buNone/>
            </a:pPr>
            <a:r>
              <a:rPr lang="en-US" sz="2800" dirty="0">
                <a:solidFill>
                  <a:srgbClr val="0070C0"/>
                </a:solidFill>
              </a:rPr>
              <a:t>Afghanistan</a:t>
            </a:r>
            <a:endParaRPr sz="2800" dirty="0"/>
          </a:p>
          <a:p>
            <a:pPr marL="342900" lvl="0" indent="-336550" algn="l" rtl="0">
              <a:lnSpc>
                <a:spcPct val="90000"/>
              </a:lnSpc>
              <a:spcBef>
                <a:spcPts val="408"/>
              </a:spcBef>
              <a:spcAft>
                <a:spcPts val="0"/>
              </a:spcAft>
              <a:buClr>
                <a:schemeClr val="dk1"/>
              </a:buClr>
              <a:buSzPct val="100000"/>
              <a:buChar char="•"/>
            </a:pPr>
            <a:r>
              <a:rPr lang="en-US" sz="2400" dirty="0"/>
              <a:t>Interrupt WPV1 transmission in non-reservoir areas </a:t>
            </a:r>
            <a:endParaRPr sz="2400" dirty="0"/>
          </a:p>
          <a:p>
            <a:pPr marL="342900" indent="-336550">
              <a:lnSpc>
                <a:spcPct val="90000"/>
              </a:lnSpc>
              <a:spcBef>
                <a:spcPts val="408"/>
              </a:spcBef>
              <a:buSzPct val="100000"/>
            </a:pPr>
            <a:r>
              <a:rPr lang="en-US" sz="2400" dirty="0"/>
              <a:t>All efforts to gain and maintain access for full-scale mass vaccination activities</a:t>
            </a:r>
          </a:p>
          <a:p>
            <a:pPr marL="342900" indent="-336550">
              <a:lnSpc>
                <a:spcPct val="90000"/>
              </a:lnSpc>
              <a:spcBef>
                <a:spcPts val="408"/>
              </a:spcBef>
              <a:buSzPct val="100000"/>
            </a:pPr>
            <a:r>
              <a:rPr lang="en-US" sz="2400" dirty="0"/>
              <a:t>Endemic areas of Southern Region</a:t>
            </a:r>
            <a:endParaRPr sz="2400" dirty="0"/>
          </a:p>
          <a:p>
            <a:pPr marL="742950" lvl="1" indent="-279400" algn="l" rtl="0">
              <a:lnSpc>
                <a:spcPct val="90000"/>
              </a:lnSpc>
              <a:spcBef>
                <a:spcPts val="340"/>
              </a:spcBef>
              <a:spcAft>
                <a:spcPts val="0"/>
              </a:spcAft>
              <a:buClr>
                <a:schemeClr val="dk1"/>
              </a:buClr>
              <a:buSzPct val="100000"/>
              <a:buChar char="–"/>
            </a:pPr>
            <a:r>
              <a:rPr lang="en-US" sz="2000" b="1" dirty="0"/>
              <a:t>Accessible areas</a:t>
            </a:r>
            <a:r>
              <a:rPr lang="en-US" sz="2000" dirty="0"/>
              <a:t>: Improve quality of vaccination activities</a:t>
            </a:r>
            <a:endParaRPr sz="2000" dirty="0"/>
          </a:p>
          <a:p>
            <a:pPr marL="742950" lvl="1" indent="-279400" algn="l" rtl="0">
              <a:lnSpc>
                <a:spcPct val="90000"/>
              </a:lnSpc>
              <a:spcBef>
                <a:spcPts val="340"/>
              </a:spcBef>
              <a:spcAft>
                <a:spcPts val="0"/>
              </a:spcAft>
              <a:buClr>
                <a:schemeClr val="dk1"/>
              </a:buClr>
              <a:buSzPct val="100000"/>
              <a:buChar char="–"/>
            </a:pPr>
            <a:r>
              <a:rPr lang="en-US" sz="2000" b="1" dirty="0"/>
              <a:t>Areas where mass vaccination is banned</a:t>
            </a:r>
            <a:r>
              <a:rPr lang="en-US" sz="2000" dirty="0"/>
              <a:t>: Implement all possible immunization activities</a:t>
            </a:r>
            <a:endParaRPr sz="2000" dirty="0"/>
          </a:p>
        </p:txBody>
      </p:sp>
      <p:sp>
        <p:nvSpPr>
          <p:cNvPr id="284" name="Google Shape;284;p21"/>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21</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3"/>
          <p:cNvSpPr txBox="1"/>
          <p:nvPr/>
        </p:nvSpPr>
        <p:spPr>
          <a:xfrm>
            <a:off x="2511706" y="3108630"/>
            <a:ext cx="9614034" cy="1239706"/>
          </a:xfrm>
          <a:prstGeom prst="rect">
            <a:avLst/>
          </a:prstGeom>
          <a:noFill/>
          <a:ln>
            <a:noFill/>
          </a:ln>
        </p:spPr>
        <p:txBody>
          <a:bodyPr spcFirstLastPara="1" wrap="square" lIns="0" tIns="93600" rIns="0" bIns="0" anchor="ctr" anchorCtr="0">
            <a:normAutofit/>
          </a:bodyPr>
          <a:lstStyle/>
          <a:p>
            <a:pPr lvl="0">
              <a:buSzPts val="2800"/>
            </a:pPr>
            <a:r>
              <a:rPr lang="en-US" sz="2800" b="1" dirty="0">
                <a:solidFill>
                  <a:schemeClr val="lt1"/>
                </a:solidFill>
                <a:latin typeface="Calibri"/>
                <a:ea typeface="Calibri"/>
                <a:cs typeface="Calibri"/>
                <a:sym typeface="Calibri"/>
              </a:rPr>
              <a:t>Africa WPV Polio-Free Certification, Nigeria update and </a:t>
            </a:r>
            <a:endParaRPr lang="en-US" dirty="0"/>
          </a:p>
          <a:p>
            <a:pPr lvl="0">
              <a:spcBef>
                <a:spcPts val="300"/>
              </a:spcBef>
              <a:buSzPts val="2800"/>
            </a:pPr>
            <a:r>
              <a:rPr lang="en-US" sz="2800" b="1" dirty="0">
                <a:solidFill>
                  <a:schemeClr val="lt1"/>
                </a:solidFill>
                <a:latin typeface="Calibri"/>
                <a:ea typeface="Calibri"/>
                <a:cs typeface="Calibri"/>
                <a:sym typeface="Calibri"/>
              </a:rPr>
              <a:t>cVDPV2 Outbreaks</a:t>
            </a:r>
          </a:p>
        </p:txBody>
      </p:sp>
      <p:sp>
        <p:nvSpPr>
          <p:cNvPr id="65" name="Google Shape;65;p3"/>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66" name="Google Shape;66;p3"/>
          <p:cNvSpPr txBox="1"/>
          <p:nvPr/>
        </p:nvSpPr>
        <p:spPr>
          <a:xfrm>
            <a:off x="7011120" y="5029918"/>
            <a:ext cx="443204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7" name="Google Shape;67;p3"/>
          <p:cNvPicPr preferRelativeResize="0"/>
          <p:nvPr/>
        </p:nvPicPr>
        <p:blipFill rotWithShape="1">
          <a:blip r:embed="rId4">
            <a:alphaModFix/>
          </a:blip>
          <a:srcRect/>
          <a:stretch/>
        </p:blipFill>
        <p:spPr>
          <a:xfrm>
            <a:off x="10314156" y="4683757"/>
            <a:ext cx="1326040" cy="707221"/>
          </a:xfrm>
          <a:prstGeom prst="rect">
            <a:avLst/>
          </a:prstGeom>
          <a:noFill/>
          <a:ln>
            <a:noFill/>
          </a:ln>
        </p:spPr>
      </p:pic>
      <p:pic>
        <p:nvPicPr>
          <p:cNvPr id="68" name="Google Shape;68;p3" descr="A close up of a sign&#10;&#10;Description generated with very high confidence"/>
          <p:cNvPicPr preferRelativeResize="0"/>
          <p:nvPr/>
        </p:nvPicPr>
        <p:blipFill rotWithShape="1">
          <a:blip r:embed="rId5">
            <a:alphaModFix/>
          </a:blip>
          <a:srcRect/>
          <a:stretch/>
        </p:blipFill>
        <p:spPr>
          <a:xfrm>
            <a:off x="8802689" y="4904535"/>
            <a:ext cx="1526630" cy="306689"/>
          </a:xfrm>
          <a:prstGeom prst="rect">
            <a:avLst/>
          </a:prstGeom>
          <a:noFill/>
          <a:ln>
            <a:noFill/>
          </a:ln>
        </p:spPr>
      </p:pic>
      <p:pic>
        <p:nvPicPr>
          <p:cNvPr id="69" name="Google Shape;69;p3"/>
          <p:cNvPicPr preferRelativeResize="0"/>
          <p:nvPr/>
        </p:nvPicPr>
        <p:blipFill rotWithShape="1">
          <a:blip r:embed="rId6">
            <a:alphaModFix/>
          </a:blip>
          <a:srcRect/>
          <a:stretch/>
        </p:blipFill>
        <p:spPr>
          <a:xfrm>
            <a:off x="7694344" y="4718113"/>
            <a:ext cx="979714" cy="707221"/>
          </a:xfrm>
          <a:prstGeom prst="rect">
            <a:avLst/>
          </a:prstGeom>
          <a:noFill/>
          <a:ln>
            <a:noFill/>
          </a:ln>
        </p:spPr>
      </p:pic>
      <p:pic>
        <p:nvPicPr>
          <p:cNvPr id="70" name="Google Shape;70;p3" descr="A picture containing clipart&#10;&#10;Description generated with very high confidence"/>
          <p:cNvPicPr preferRelativeResize="0"/>
          <p:nvPr/>
        </p:nvPicPr>
        <p:blipFill rotWithShape="1">
          <a:blip r:embed="rId7">
            <a:alphaModFix/>
          </a:blip>
          <a:srcRect/>
          <a:stretch/>
        </p:blipFill>
        <p:spPr>
          <a:xfrm>
            <a:off x="6038103" y="4754942"/>
            <a:ext cx="1390758" cy="636036"/>
          </a:xfrm>
          <a:prstGeom prst="rect">
            <a:avLst/>
          </a:prstGeom>
          <a:noFill/>
          <a:ln>
            <a:noFill/>
          </a:ln>
        </p:spPr>
      </p:pic>
      <p:pic>
        <p:nvPicPr>
          <p:cNvPr id="71" name="Google Shape;71;p3"/>
          <p:cNvPicPr preferRelativeResize="0"/>
          <p:nvPr/>
        </p:nvPicPr>
        <p:blipFill rotWithShape="1">
          <a:blip r:embed="rId8">
            <a:alphaModFix/>
          </a:blip>
          <a:srcRect/>
          <a:stretch/>
        </p:blipFill>
        <p:spPr>
          <a:xfrm>
            <a:off x="4540911" y="4867316"/>
            <a:ext cx="1340804" cy="325205"/>
          </a:xfrm>
          <a:prstGeom prst="rect">
            <a:avLst/>
          </a:prstGeom>
          <a:noFill/>
          <a:ln>
            <a:noFill/>
          </a:ln>
        </p:spPr>
      </p:pic>
      <p:pic>
        <p:nvPicPr>
          <p:cNvPr id="72" name="Google Shape;72;p3" descr="A close up of a sign&#10;&#10;Description generated with very high confidence"/>
          <p:cNvPicPr preferRelativeResize="0"/>
          <p:nvPr/>
        </p:nvPicPr>
        <p:blipFill rotWithShape="1">
          <a:blip r:embed="rId9">
            <a:alphaModFix/>
          </a:blip>
          <a:srcRect/>
          <a:stretch/>
        </p:blipFill>
        <p:spPr>
          <a:xfrm>
            <a:off x="2823411" y="4784569"/>
            <a:ext cx="1469696" cy="463261"/>
          </a:xfrm>
          <a:prstGeom prst="rect">
            <a:avLst/>
          </a:prstGeom>
          <a:noFill/>
          <a:ln>
            <a:noFill/>
          </a:ln>
        </p:spPr>
      </p:pic>
      <p:sp>
        <p:nvSpPr>
          <p:cNvPr id="73" name="Google Shape;73;p3"/>
          <p:cNvSpPr txBox="1"/>
          <p:nvPr/>
        </p:nvSpPr>
        <p:spPr>
          <a:xfrm>
            <a:off x="815261" y="3242587"/>
            <a:ext cx="1415859" cy="971792"/>
          </a:xfrm>
          <a:prstGeom prst="rect">
            <a:avLst/>
          </a:prstGeom>
          <a:noFill/>
          <a:ln>
            <a:noFill/>
          </a:ln>
        </p:spPr>
        <p:txBody>
          <a:bodyPr spcFirstLastPara="1" wrap="square" lIns="0" tIns="93600" rIns="0" bIns="0" anchor="ctr" anchorCtr="0">
            <a:norm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Section 3</a:t>
            </a:r>
            <a:endParaRPr sz="2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6410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23</a:t>
            </a:fld>
            <a:endParaRPr sz="1200">
              <a:solidFill>
                <a:srgbClr val="888888"/>
              </a:solidFill>
              <a:latin typeface="Calibri"/>
              <a:ea typeface="Calibri"/>
              <a:cs typeface="Calibri"/>
              <a:sym typeface="Calibri"/>
            </a:endParaRPr>
          </a:p>
        </p:txBody>
      </p:sp>
      <p:sp>
        <p:nvSpPr>
          <p:cNvPr id="304" name="Google Shape;304;p23"/>
          <p:cNvSpPr txBox="1">
            <a:spLocks noGrp="1"/>
          </p:cNvSpPr>
          <p:nvPr>
            <p:ph type="body" idx="1"/>
          </p:nvPr>
        </p:nvSpPr>
        <p:spPr>
          <a:xfrm>
            <a:off x="838200" y="1398628"/>
            <a:ext cx="10515600" cy="4351336"/>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2800"/>
              <a:buChar char="•"/>
            </a:pPr>
            <a:r>
              <a:rPr lang="en-US" sz="2400"/>
              <a:t>The final four countries in the Africa region--Cameroon, Central African Republic,  Nigeria and South Sudan--were certified as free of wild polio virus by the Africa Regional Certification Commission (ARCC) on 18 June 2020.  </a:t>
            </a:r>
            <a:endParaRPr sz="2400"/>
          </a:p>
          <a:p>
            <a:pPr marL="457200" lvl="0" indent="-431800" algn="l" rtl="0">
              <a:lnSpc>
                <a:spcPct val="100000"/>
              </a:lnSpc>
              <a:spcBef>
                <a:spcPts val="640"/>
              </a:spcBef>
              <a:spcAft>
                <a:spcPts val="0"/>
              </a:spcAft>
              <a:buSzPts val="2800"/>
              <a:buChar char="•"/>
            </a:pPr>
            <a:r>
              <a:rPr lang="en-US" sz="2400"/>
              <a:t>The Commission will make a final decision on certifying the Africa region as free of WPV by August 2020, after a satisfactory review of updated reports from the other 43 countries in the WHO Africa Region. If certified, it would be the fifth of the six WHO regions to have eliminated wild poliovirus. </a:t>
            </a:r>
            <a:endParaRPr sz="2400"/>
          </a:p>
          <a:p>
            <a:pPr marL="457200" lvl="0" indent="-431800" algn="l" rtl="0">
              <a:lnSpc>
                <a:spcPct val="100000"/>
              </a:lnSpc>
              <a:spcBef>
                <a:spcPts val="640"/>
              </a:spcBef>
              <a:spcAft>
                <a:spcPts val="0"/>
              </a:spcAft>
              <a:buSzPts val="2800"/>
              <a:buChar char="•"/>
            </a:pPr>
            <a:r>
              <a:rPr lang="en-US" sz="2400"/>
              <a:t>The ARCC also thanked the polio program for its support to the COVID-19 response, but noted concern with routine immunization coverage, the urgency need to stop cVPDV2 outbreaks and to continue efforts to strengthen surveillance.</a:t>
            </a:r>
            <a:endParaRPr/>
          </a:p>
          <a:p>
            <a:pPr marL="342900" lvl="0" indent="-165100" algn="l" rtl="0">
              <a:lnSpc>
                <a:spcPct val="100000"/>
              </a:lnSpc>
              <a:spcBef>
                <a:spcPts val="0"/>
              </a:spcBef>
              <a:spcAft>
                <a:spcPts val="0"/>
              </a:spcAft>
              <a:buClr>
                <a:schemeClr val="dk1"/>
              </a:buClr>
              <a:buSzPts val="2800"/>
              <a:buNone/>
            </a:pPr>
            <a:endParaRPr sz="2400"/>
          </a:p>
        </p:txBody>
      </p:sp>
      <p:sp>
        <p:nvSpPr>
          <p:cNvPr id="305" name="Google Shape;305;p23"/>
          <p:cNvSpPr txBox="1"/>
          <p:nvPr/>
        </p:nvSpPr>
        <p:spPr>
          <a:xfrm>
            <a:off x="838200" y="577195"/>
            <a:ext cx="763929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E36C09"/>
                </a:solidFill>
                <a:latin typeface="Calibri"/>
                <a:ea typeface="Calibri"/>
                <a:cs typeface="Calibri"/>
                <a:sym typeface="Calibri"/>
              </a:rPr>
              <a:t>Africa Region Nearing WPV Polio-Free </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4"/>
          <p:cNvSpPr txBox="1">
            <a:spLocks noGrp="1"/>
          </p:cNvSpPr>
          <p:nvPr>
            <p:ph type="title"/>
          </p:nvPr>
        </p:nvSpPr>
        <p:spPr>
          <a:xfrm>
            <a:off x="838200" y="685534"/>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dirty="0">
                <a:solidFill>
                  <a:srgbClr val="E36C09"/>
                </a:solidFill>
              </a:rPr>
              <a:t>Nigeria Update</a:t>
            </a:r>
            <a:endParaRPr sz="3600" dirty="0">
              <a:solidFill>
                <a:srgbClr val="FFC000"/>
              </a:solidFill>
            </a:endParaRPr>
          </a:p>
        </p:txBody>
      </p:sp>
      <p:sp>
        <p:nvSpPr>
          <p:cNvPr id="311" name="Google Shape;311;p24"/>
          <p:cNvSpPr txBox="1">
            <a:spLocks noGrp="1"/>
          </p:cNvSpPr>
          <p:nvPr>
            <p:ph type="body" idx="1"/>
          </p:nvPr>
        </p:nvSpPr>
        <p:spPr>
          <a:xfrm>
            <a:off x="838200" y="1359368"/>
            <a:ext cx="10613571" cy="499698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00"/>
              </a:spcBef>
              <a:spcAft>
                <a:spcPts val="0"/>
              </a:spcAft>
              <a:buClr>
                <a:schemeClr val="dk1"/>
              </a:buClr>
              <a:buSzPts val="2800"/>
              <a:buChar char="•"/>
            </a:pPr>
            <a:r>
              <a:rPr lang="en-US" sz="2200" b="1" dirty="0"/>
              <a:t>In June 2020 ARCC certifies Nigeria as WPV free</a:t>
            </a:r>
            <a:endParaRPr sz="2200" b="1" dirty="0"/>
          </a:p>
          <a:p>
            <a:pPr marL="914400" lvl="1" indent="-347663" algn="l" rtl="0">
              <a:lnSpc>
                <a:spcPct val="100000"/>
              </a:lnSpc>
              <a:spcBef>
                <a:spcPts val="600"/>
              </a:spcBef>
              <a:spcAft>
                <a:spcPts val="0"/>
              </a:spcAft>
              <a:buClr>
                <a:schemeClr val="dk1"/>
              </a:buClr>
              <a:buSzPts val="1900"/>
              <a:buFont typeface="Courier New"/>
              <a:buChar char="o"/>
            </a:pPr>
            <a:r>
              <a:rPr lang="en-US" sz="2200" dirty="0"/>
              <a:t>45 months (as of June 2020) since the last WPV case was detected in </a:t>
            </a:r>
            <a:r>
              <a:rPr lang="en-US" sz="2200" dirty="0" err="1"/>
              <a:t>Borno</a:t>
            </a:r>
            <a:r>
              <a:rPr lang="en-US" sz="2200" dirty="0"/>
              <a:t> State</a:t>
            </a:r>
            <a:endParaRPr sz="2200" dirty="0"/>
          </a:p>
          <a:p>
            <a:pPr marL="914400" lvl="2" indent="-347663" algn="l" rtl="0">
              <a:lnSpc>
                <a:spcPct val="100000"/>
              </a:lnSpc>
              <a:spcBef>
                <a:spcPts val="600"/>
              </a:spcBef>
              <a:spcAft>
                <a:spcPts val="0"/>
              </a:spcAft>
              <a:buClr>
                <a:schemeClr val="dk1"/>
              </a:buClr>
              <a:buSzPts val="1900"/>
              <a:buFont typeface="Courier New"/>
              <a:buChar char="o"/>
            </a:pPr>
            <a:r>
              <a:rPr lang="en-US" sz="2200" dirty="0"/>
              <a:t>Since 2016, all LGAs in Nigeria have consistently reported at least 1 AFP case each year and both surveillance core indicators met by at least 87% of the LGAs yearly</a:t>
            </a:r>
            <a:endParaRPr sz="2200" b="1" i="1" u="sng" dirty="0"/>
          </a:p>
          <a:p>
            <a:pPr marL="914400" lvl="1" indent="-347663" algn="l" rtl="0">
              <a:lnSpc>
                <a:spcPct val="100000"/>
              </a:lnSpc>
              <a:spcBef>
                <a:spcPts val="600"/>
              </a:spcBef>
              <a:spcAft>
                <a:spcPts val="0"/>
              </a:spcAft>
              <a:buClr>
                <a:schemeClr val="dk1"/>
              </a:buClr>
              <a:buSzPts val="1900"/>
              <a:buFont typeface="Courier New"/>
              <a:buChar char="o"/>
            </a:pPr>
            <a:r>
              <a:rPr lang="en-US" sz="2200" dirty="0"/>
              <a:t>The system has consistently detected VDPV2 since 2016, across different states. cVDPV2 from AFP cases have also been detected in areas with chronic inaccessibility (due to insurgency): </a:t>
            </a:r>
            <a:r>
              <a:rPr lang="en-US" sz="2200" dirty="0" err="1"/>
              <a:t>Magumeri</a:t>
            </a:r>
            <a:r>
              <a:rPr lang="en-US" sz="2200" dirty="0"/>
              <a:t> (1) and </a:t>
            </a:r>
            <a:r>
              <a:rPr lang="en-US" sz="2200" dirty="0" err="1"/>
              <a:t>Nganzai</a:t>
            </a:r>
            <a:r>
              <a:rPr lang="en-US" sz="2200" dirty="0"/>
              <a:t> (3) LGAs in 2018, Konduga (3) LGA in 2019, all in </a:t>
            </a:r>
            <a:r>
              <a:rPr lang="en-US" sz="2200" dirty="0" err="1"/>
              <a:t>Borno</a:t>
            </a:r>
            <a:r>
              <a:rPr lang="en-US" sz="2200" dirty="0"/>
              <a:t> State </a:t>
            </a:r>
            <a:endParaRPr sz="2200" dirty="0"/>
          </a:p>
          <a:p>
            <a:pPr marL="914400" lvl="1" indent="-347663" algn="l" rtl="0">
              <a:lnSpc>
                <a:spcPct val="100000"/>
              </a:lnSpc>
              <a:spcBef>
                <a:spcPts val="600"/>
              </a:spcBef>
              <a:spcAft>
                <a:spcPts val="0"/>
              </a:spcAft>
              <a:buClr>
                <a:schemeClr val="dk1"/>
              </a:buClr>
              <a:buSzPts val="1900"/>
              <a:buFont typeface="Courier New"/>
              <a:buChar char="o"/>
            </a:pPr>
            <a:r>
              <a:rPr lang="en-US" sz="2200" dirty="0"/>
              <a:t>no WPV has been detected despite the very wide scope of environmental surveillance – 113 ES sites in 29 states, plus the federal capital</a:t>
            </a:r>
            <a:endParaRPr sz="2200" dirty="0"/>
          </a:p>
          <a:p>
            <a:pPr marL="342900" lvl="0" indent="-342900" algn="l" rtl="0">
              <a:lnSpc>
                <a:spcPct val="100000"/>
              </a:lnSpc>
              <a:spcBef>
                <a:spcPts val="1200"/>
              </a:spcBef>
              <a:spcAft>
                <a:spcPts val="0"/>
              </a:spcAft>
              <a:buClr>
                <a:schemeClr val="dk1"/>
              </a:buClr>
              <a:buSzPts val="2800"/>
              <a:buChar char="•"/>
            </a:pPr>
            <a:r>
              <a:rPr lang="en-US" sz="2200" b="1" dirty="0"/>
              <a:t>A wide-spread, nation-wide cVDPV2 outbreak that began in January 2018 in Jigawa has been largely contained, with two positive detections in one state to date in 2020 </a:t>
            </a:r>
            <a:endParaRPr sz="2200" b="1" dirty="0"/>
          </a:p>
        </p:txBody>
      </p:sp>
      <p:sp>
        <p:nvSpPr>
          <p:cNvPr id="312" name="Google Shape;31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24</a:t>
            </a:fld>
            <a:endParaRPr sz="1200">
              <a:solidFill>
                <a:srgbClr val="888888"/>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6"/>
          <p:cNvSpPr txBox="1"/>
          <p:nvPr/>
        </p:nvSpPr>
        <p:spPr>
          <a:xfrm>
            <a:off x="3345211" y="6638710"/>
            <a:ext cx="567541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Source: Borno SPHCDA, GRASPv 8.5</a:t>
            </a:r>
            <a:endParaRPr sz="1400" b="0" i="0" u="none" strike="noStrike" cap="none">
              <a:solidFill>
                <a:srgbClr val="000000"/>
              </a:solidFill>
              <a:latin typeface="Arial"/>
              <a:ea typeface="Arial"/>
              <a:cs typeface="Arial"/>
              <a:sym typeface="Arial"/>
            </a:endParaRPr>
          </a:p>
        </p:txBody>
      </p:sp>
      <p:sp>
        <p:nvSpPr>
          <p:cNvPr id="329" name="Google Shape;329;p26"/>
          <p:cNvSpPr/>
          <p:nvPr/>
        </p:nvSpPr>
        <p:spPr>
          <a:xfrm>
            <a:off x="894280" y="1733587"/>
            <a:ext cx="8926923" cy="2897363"/>
          </a:xfrm>
          <a:prstGeom prst="rect">
            <a:avLst/>
          </a:prstGeom>
          <a:solidFill>
            <a:schemeClr val="lt1"/>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65484" algn="ctr" rtl="0">
              <a:lnSpc>
                <a:spcPct val="100000"/>
              </a:lnSpc>
              <a:spcBef>
                <a:spcPts val="0"/>
              </a:spcBef>
              <a:spcAft>
                <a:spcPts val="0"/>
              </a:spcAft>
              <a:buClr>
                <a:srgbClr val="204024"/>
              </a:buClr>
              <a:buSzPts val="1031"/>
              <a:buFont typeface="Arial"/>
              <a:buNone/>
            </a:pPr>
            <a:endParaRPr sz="825" b="0" i="0" u="none" strike="noStrike" cap="none">
              <a:solidFill>
                <a:srgbClr val="1F1F1F"/>
              </a:solidFill>
              <a:latin typeface="Arial"/>
              <a:ea typeface="Arial"/>
              <a:cs typeface="Arial"/>
              <a:sym typeface="Arial"/>
            </a:endParaRPr>
          </a:p>
        </p:txBody>
      </p:sp>
      <p:sp>
        <p:nvSpPr>
          <p:cNvPr id="330" name="Google Shape;330;p26"/>
          <p:cNvSpPr txBox="1"/>
          <p:nvPr/>
        </p:nvSpPr>
        <p:spPr>
          <a:xfrm>
            <a:off x="955747" y="1788358"/>
            <a:ext cx="8694596"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Trend of estimated population in unreached locations from September ‘17 to February ’20 </a:t>
            </a:r>
            <a:r>
              <a:rPr lang="en-US" sz="1050" b="1" i="1" u="none" strike="noStrike" cap="none">
                <a:solidFill>
                  <a:srgbClr val="BFBFBF"/>
                </a:solidFill>
                <a:latin typeface="Arial"/>
                <a:ea typeface="Arial"/>
                <a:cs typeface="Arial"/>
                <a:sym typeface="Arial"/>
              </a:rPr>
              <a:t>(Number</a:t>
            </a:r>
            <a:r>
              <a:rPr lang="en-US" sz="1050" b="1" i="1" u="none" strike="noStrike" cap="none">
                <a:solidFill>
                  <a:srgbClr val="A5A5A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cxnSp>
        <p:nvCxnSpPr>
          <p:cNvPr id="331" name="Google Shape;331;p26"/>
          <p:cNvCxnSpPr/>
          <p:nvPr/>
        </p:nvCxnSpPr>
        <p:spPr>
          <a:xfrm>
            <a:off x="919680" y="2021376"/>
            <a:ext cx="8813926" cy="0"/>
          </a:xfrm>
          <a:prstGeom prst="straightConnector1">
            <a:avLst/>
          </a:prstGeom>
          <a:noFill/>
          <a:ln w="9525" cap="flat" cmpd="sng">
            <a:solidFill>
              <a:schemeClr val="dk1"/>
            </a:solidFill>
            <a:prstDash val="solid"/>
            <a:round/>
            <a:headEnd type="none" w="sm" len="sm"/>
            <a:tailEnd type="none" w="sm" len="sm"/>
          </a:ln>
        </p:spPr>
      </p:cxnSp>
      <p:graphicFrame>
        <p:nvGraphicFramePr>
          <p:cNvPr id="332" name="Google Shape;332;p26"/>
          <p:cNvGraphicFramePr/>
          <p:nvPr/>
        </p:nvGraphicFramePr>
        <p:xfrm>
          <a:off x="1040139" y="2411052"/>
          <a:ext cx="8573690" cy="1866900"/>
        </p:xfrm>
        <a:graphic>
          <a:graphicData uri="http://schemas.openxmlformats.org/drawingml/2006/chart">
            <c:chart xmlns:c="http://schemas.openxmlformats.org/drawingml/2006/chart" xmlns:r="http://schemas.openxmlformats.org/officeDocument/2006/relationships" r:id="rId3"/>
          </a:graphicData>
        </a:graphic>
      </p:graphicFrame>
      <p:sp>
        <p:nvSpPr>
          <p:cNvPr id="333" name="Google Shape;333;p26"/>
          <p:cNvSpPr/>
          <p:nvPr/>
        </p:nvSpPr>
        <p:spPr>
          <a:xfrm>
            <a:off x="1230639" y="2687278"/>
            <a:ext cx="510779" cy="180975"/>
          </a:xfrm>
          <a:custGeom>
            <a:avLst/>
            <a:gdLst/>
            <a:ahLst/>
            <a:cxnLst/>
            <a:rect l="l" t="t" r="r" b="b"/>
            <a:pathLst>
              <a:path w="681038" h="241301" extrusionOk="0">
                <a:moveTo>
                  <a:pt x="0" y="184150"/>
                </a:moveTo>
                <a:lnTo>
                  <a:pt x="681037" y="0"/>
                </a:lnTo>
                <a:lnTo>
                  <a:pt x="681037" y="57150"/>
                </a:lnTo>
                <a:lnTo>
                  <a:pt x="0" y="241300"/>
                </a:lnTo>
                <a:close/>
              </a:path>
            </a:pathLst>
          </a:custGeom>
          <a:solidFill>
            <a:schemeClr val="lt1"/>
          </a:solidFill>
          <a:ln>
            <a:noFill/>
          </a:ln>
        </p:spPr>
        <p:txBody>
          <a:bodyPr spcFirstLastPara="1" wrap="square" lIns="0" tIns="0" rIns="0" bIns="0" anchor="ctr" anchorCtr="0">
            <a:noAutofit/>
          </a:bodyPr>
          <a:lstStyle/>
          <a:p>
            <a:pPr marL="100013" marR="0" lvl="0" indent="-16669" algn="ctr" rtl="0">
              <a:lnSpc>
                <a:spcPct val="100000"/>
              </a:lnSpc>
              <a:spcBef>
                <a:spcPts val="0"/>
              </a:spcBef>
              <a:spcAft>
                <a:spcPts val="0"/>
              </a:spcAft>
              <a:buClr>
                <a:srgbClr val="006699"/>
              </a:buClr>
              <a:buSzPts val="1313"/>
              <a:buFont typeface="Arial"/>
              <a:buNone/>
            </a:pPr>
            <a:endParaRPr sz="1050" b="0" i="0" u="none" strike="noStrike" cap="none">
              <a:solidFill>
                <a:srgbClr val="000000"/>
              </a:solidFill>
              <a:latin typeface="Arial"/>
              <a:ea typeface="Arial"/>
              <a:cs typeface="Arial"/>
              <a:sym typeface="Arial"/>
            </a:endParaRPr>
          </a:p>
        </p:txBody>
      </p:sp>
      <p:sp>
        <p:nvSpPr>
          <p:cNvPr id="334" name="Google Shape;334;p26"/>
          <p:cNvSpPr/>
          <p:nvPr/>
        </p:nvSpPr>
        <p:spPr>
          <a:xfrm>
            <a:off x="1230639" y="2687278"/>
            <a:ext cx="510779" cy="138113"/>
          </a:xfrm>
          <a:custGeom>
            <a:avLst/>
            <a:gdLst/>
            <a:ahLst/>
            <a:cxnLst/>
            <a:rect l="l" t="t" r="r" b="b"/>
            <a:pathLst>
              <a:path w="681038" h="184151" extrusionOk="0">
                <a:moveTo>
                  <a:pt x="0" y="184150"/>
                </a:moveTo>
                <a:lnTo>
                  <a:pt x="681037"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F1F1F"/>
              </a:solidFill>
              <a:latin typeface="Arial"/>
              <a:ea typeface="Arial"/>
              <a:cs typeface="Arial"/>
              <a:sym typeface="Arial"/>
            </a:endParaRPr>
          </a:p>
        </p:txBody>
      </p:sp>
      <p:sp>
        <p:nvSpPr>
          <p:cNvPr id="335" name="Google Shape;335;p26"/>
          <p:cNvSpPr/>
          <p:nvPr/>
        </p:nvSpPr>
        <p:spPr>
          <a:xfrm>
            <a:off x="1230639" y="2730140"/>
            <a:ext cx="510779" cy="138113"/>
          </a:xfrm>
          <a:custGeom>
            <a:avLst/>
            <a:gdLst/>
            <a:ahLst/>
            <a:cxnLst/>
            <a:rect l="l" t="t" r="r" b="b"/>
            <a:pathLst>
              <a:path w="681038" h="184151" extrusionOk="0">
                <a:moveTo>
                  <a:pt x="0" y="184150"/>
                </a:moveTo>
                <a:lnTo>
                  <a:pt x="681037"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F1F1F"/>
              </a:solidFill>
              <a:latin typeface="Arial"/>
              <a:ea typeface="Arial"/>
              <a:cs typeface="Arial"/>
              <a:sym typeface="Arial"/>
            </a:endParaRPr>
          </a:p>
        </p:txBody>
      </p:sp>
      <p:cxnSp>
        <p:nvCxnSpPr>
          <p:cNvPr id="336" name="Google Shape;336;p26"/>
          <p:cNvCxnSpPr/>
          <p:nvPr/>
        </p:nvCxnSpPr>
        <p:spPr>
          <a:xfrm>
            <a:off x="9167345" y="2208646"/>
            <a:ext cx="0" cy="1581150"/>
          </a:xfrm>
          <a:prstGeom prst="straightConnector1">
            <a:avLst/>
          </a:prstGeom>
          <a:noFill/>
          <a:ln w="12700" cap="flat" cmpd="sng">
            <a:solidFill>
              <a:schemeClr val="dk1"/>
            </a:solidFill>
            <a:prstDash val="solid"/>
            <a:round/>
            <a:headEnd type="none" w="sm" len="sm"/>
            <a:tailEnd type="triangle" w="med" len="med"/>
          </a:ln>
        </p:spPr>
      </p:cxnSp>
      <p:cxnSp>
        <p:nvCxnSpPr>
          <p:cNvPr id="337" name="Google Shape;337;p26"/>
          <p:cNvCxnSpPr/>
          <p:nvPr/>
        </p:nvCxnSpPr>
        <p:spPr>
          <a:xfrm rot="10800000">
            <a:off x="1485432" y="2208646"/>
            <a:ext cx="0" cy="57150"/>
          </a:xfrm>
          <a:prstGeom prst="straightConnector1">
            <a:avLst/>
          </a:prstGeom>
          <a:noFill/>
          <a:ln w="12700" cap="flat" cmpd="sng">
            <a:solidFill>
              <a:schemeClr val="dk1"/>
            </a:solidFill>
            <a:prstDash val="solid"/>
            <a:round/>
            <a:headEnd type="none" w="sm" len="sm"/>
            <a:tailEnd type="none" w="sm" len="sm"/>
          </a:ln>
        </p:spPr>
      </p:cxnSp>
      <p:cxnSp>
        <p:nvCxnSpPr>
          <p:cNvPr id="338" name="Google Shape;338;p26"/>
          <p:cNvCxnSpPr/>
          <p:nvPr/>
        </p:nvCxnSpPr>
        <p:spPr>
          <a:xfrm>
            <a:off x="1485432" y="2208646"/>
            <a:ext cx="7681913" cy="0"/>
          </a:xfrm>
          <a:prstGeom prst="straightConnector1">
            <a:avLst/>
          </a:prstGeom>
          <a:noFill/>
          <a:ln w="12700" cap="flat" cmpd="sng">
            <a:solidFill>
              <a:schemeClr val="dk1"/>
            </a:solidFill>
            <a:prstDash val="solid"/>
            <a:round/>
            <a:headEnd type="none" w="sm" len="sm"/>
            <a:tailEnd type="none" w="sm" len="sm"/>
          </a:ln>
        </p:spPr>
      </p:cxnSp>
      <p:sp>
        <p:nvSpPr>
          <p:cNvPr id="339" name="Google Shape;339;p26"/>
          <p:cNvSpPr/>
          <p:nvPr/>
        </p:nvSpPr>
        <p:spPr>
          <a:xfrm>
            <a:off x="3560692" y="4260094"/>
            <a:ext cx="334566" cy="15178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Nov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‘17</a:t>
            </a:r>
            <a:endParaRPr sz="1050" b="0" i="0" u="none" strike="noStrike" cap="none">
              <a:solidFill>
                <a:srgbClr val="1F1F1F"/>
              </a:solidFill>
              <a:latin typeface="Arial"/>
              <a:ea typeface="Arial"/>
              <a:cs typeface="Arial"/>
              <a:sym typeface="Arial"/>
            </a:endParaRPr>
          </a:p>
        </p:txBody>
      </p:sp>
      <p:sp>
        <p:nvSpPr>
          <p:cNvPr id="340" name="Google Shape;340;p26"/>
          <p:cNvSpPr/>
          <p:nvPr/>
        </p:nvSpPr>
        <p:spPr>
          <a:xfrm>
            <a:off x="2130751" y="4260092"/>
            <a:ext cx="246460"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Sep</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’17</a:t>
            </a:r>
            <a:endParaRPr sz="1050" b="0" i="0" u="none" strike="noStrike" cap="none">
              <a:solidFill>
                <a:srgbClr val="1F1F1F"/>
              </a:solidFill>
              <a:latin typeface="Arial"/>
              <a:ea typeface="Arial"/>
              <a:cs typeface="Arial"/>
              <a:sym typeface="Arial"/>
            </a:endParaRPr>
          </a:p>
        </p:txBody>
      </p:sp>
      <p:sp>
        <p:nvSpPr>
          <p:cNvPr id="341" name="Google Shape;341;p26"/>
          <p:cNvSpPr/>
          <p:nvPr/>
        </p:nvSpPr>
        <p:spPr>
          <a:xfrm>
            <a:off x="1362798" y="4260092"/>
            <a:ext cx="246460"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Sep</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’16</a:t>
            </a:r>
            <a:endParaRPr sz="1050" b="0" i="0" u="none" strike="noStrike" cap="none">
              <a:solidFill>
                <a:srgbClr val="1F1F1F"/>
              </a:solidFill>
              <a:latin typeface="Arial"/>
              <a:ea typeface="Arial"/>
              <a:cs typeface="Arial"/>
              <a:sym typeface="Arial"/>
            </a:endParaRPr>
          </a:p>
        </p:txBody>
      </p:sp>
      <p:sp>
        <p:nvSpPr>
          <p:cNvPr id="342" name="Google Shape;342;p26"/>
          <p:cNvSpPr/>
          <p:nvPr/>
        </p:nvSpPr>
        <p:spPr>
          <a:xfrm>
            <a:off x="2912991" y="4260092"/>
            <a:ext cx="216694"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Oct</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’17</a:t>
            </a:r>
            <a:endParaRPr sz="1050" b="0" i="0" u="none" strike="noStrike" cap="none">
              <a:solidFill>
                <a:srgbClr val="1F1F1F"/>
              </a:solidFill>
              <a:latin typeface="Arial"/>
              <a:ea typeface="Arial"/>
              <a:cs typeface="Arial"/>
              <a:sym typeface="Arial"/>
            </a:endParaRPr>
          </a:p>
        </p:txBody>
      </p:sp>
      <p:sp>
        <p:nvSpPr>
          <p:cNvPr id="343" name="Google Shape;343;p26"/>
          <p:cNvSpPr/>
          <p:nvPr/>
        </p:nvSpPr>
        <p:spPr>
          <a:xfrm>
            <a:off x="4435801" y="4260092"/>
            <a:ext cx="246460"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Dec</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’17</a:t>
            </a:r>
            <a:endParaRPr sz="1050" b="0" i="0" u="none" strike="noStrike" cap="none">
              <a:solidFill>
                <a:srgbClr val="1F1F1F"/>
              </a:solidFill>
              <a:latin typeface="Arial"/>
              <a:ea typeface="Arial"/>
              <a:cs typeface="Arial"/>
              <a:sym typeface="Arial"/>
            </a:endParaRPr>
          </a:p>
        </p:txBody>
      </p:sp>
      <p:sp>
        <p:nvSpPr>
          <p:cNvPr id="344" name="Google Shape;344;p26"/>
          <p:cNvSpPr/>
          <p:nvPr/>
        </p:nvSpPr>
        <p:spPr>
          <a:xfrm>
            <a:off x="5196611" y="4260092"/>
            <a:ext cx="260747"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May</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’18</a:t>
            </a:r>
            <a:endParaRPr sz="1050" b="0" i="0" u="none" strike="noStrike" cap="none">
              <a:solidFill>
                <a:srgbClr val="1F1F1F"/>
              </a:solidFill>
              <a:latin typeface="Arial"/>
              <a:ea typeface="Arial"/>
              <a:cs typeface="Arial"/>
              <a:sym typeface="Arial"/>
            </a:endParaRPr>
          </a:p>
        </p:txBody>
      </p:sp>
      <p:sp>
        <p:nvSpPr>
          <p:cNvPr id="345" name="Google Shape;345;p26"/>
          <p:cNvSpPr/>
          <p:nvPr/>
        </p:nvSpPr>
        <p:spPr>
          <a:xfrm>
            <a:off x="5985995" y="4260092"/>
            <a:ext cx="216694"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Oct</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’18</a:t>
            </a:r>
            <a:endParaRPr sz="1050" b="0" i="0" u="none" strike="noStrike" cap="none">
              <a:solidFill>
                <a:srgbClr val="1F1F1F"/>
              </a:solidFill>
              <a:latin typeface="Arial"/>
              <a:ea typeface="Arial"/>
              <a:cs typeface="Arial"/>
              <a:sym typeface="Arial"/>
            </a:endParaRPr>
          </a:p>
        </p:txBody>
      </p:sp>
      <p:sp>
        <p:nvSpPr>
          <p:cNvPr id="346" name="Google Shape;346;p26"/>
          <p:cNvSpPr/>
          <p:nvPr/>
        </p:nvSpPr>
        <p:spPr>
          <a:xfrm>
            <a:off x="7518328" y="4260092"/>
            <a:ext cx="223838"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Jun</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’19</a:t>
            </a:r>
            <a:endParaRPr sz="1050" b="0" i="0" u="none" strike="noStrike" cap="none">
              <a:solidFill>
                <a:srgbClr val="1F1F1F"/>
              </a:solidFill>
              <a:latin typeface="Arial"/>
              <a:ea typeface="Arial"/>
              <a:cs typeface="Arial"/>
              <a:sym typeface="Arial"/>
            </a:endParaRPr>
          </a:p>
        </p:txBody>
      </p:sp>
      <p:sp>
        <p:nvSpPr>
          <p:cNvPr id="347" name="Google Shape;347;p26"/>
          <p:cNvSpPr/>
          <p:nvPr/>
        </p:nvSpPr>
        <p:spPr>
          <a:xfrm>
            <a:off x="6743233" y="4260092"/>
            <a:ext cx="238125"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Feb</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’19</a:t>
            </a:r>
            <a:endParaRPr sz="1050" b="0" i="0" u="none" strike="noStrike" cap="none">
              <a:solidFill>
                <a:srgbClr val="1F1F1F"/>
              </a:solidFill>
              <a:latin typeface="Arial"/>
              <a:ea typeface="Arial"/>
              <a:cs typeface="Arial"/>
              <a:sym typeface="Arial"/>
            </a:endParaRPr>
          </a:p>
        </p:txBody>
      </p:sp>
      <p:sp>
        <p:nvSpPr>
          <p:cNvPr id="348" name="Google Shape;348;p26"/>
          <p:cNvSpPr/>
          <p:nvPr/>
        </p:nvSpPr>
        <p:spPr>
          <a:xfrm>
            <a:off x="8276757" y="4260092"/>
            <a:ext cx="246460"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Nov</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’19</a:t>
            </a:r>
            <a:endParaRPr sz="1050" b="0" i="0" u="none" strike="noStrike" cap="none">
              <a:solidFill>
                <a:srgbClr val="1F1F1F"/>
              </a:solidFill>
              <a:latin typeface="Arial"/>
              <a:ea typeface="Arial"/>
              <a:cs typeface="Arial"/>
              <a:sym typeface="Arial"/>
            </a:endParaRPr>
          </a:p>
        </p:txBody>
      </p:sp>
      <p:sp>
        <p:nvSpPr>
          <p:cNvPr id="349" name="Google Shape;349;p26"/>
          <p:cNvSpPr/>
          <p:nvPr/>
        </p:nvSpPr>
        <p:spPr>
          <a:xfrm>
            <a:off x="9048283" y="4260092"/>
            <a:ext cx="238125" cy="3190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Feb</a:t>
            </a:r>
            <a:br>
              <a:rPr lang="en-US" sz="1050" b="0" i="0" u="none" strike="noStrike" cap="none">
                <a:solidFill>
                  <a:srgbClr val="1F1F1F"/>
                </a:solidFill>
                <a:latin typeface="Arial"/>
                <a:ea typeface="Arial"/>
                <a:cs typeface="Arial"/>
                <a:sym typeface="Arial"/>
              </a:rPr>
            </a:br>
            <a:r>
              <a:rPr lang="en-US" sz="1050" b="0" i="0" u="none" strike="noStrike" cap="none">
                <a:solidFill>
                  <a:srgbClr val="1F1F1F"/>
                </a:solidFill>
                <a:latin typeface="Arial"/>
                <a:ea typeface="Arial"/>
                <a:cs typeface="Arial"/>
                <a:sym typeface="Arial"/>
              </a:rPr>
              <a:t>’20</a:t>
            </a:r>
            <a:endParaRPr sz="1050" b="0" i="0" u="none" strike="noStrike" cap="none">
              <a:solidFill>
                <a:srgbClr val="1F1F1F"/>
              </a:solidFill>
              <a:latin typeface="Arial"/>
              <a:ea typeface="Arial"/>
              <a:cs typeface="Arial"/>
              <a:sym typeface="Arial"/>
            </a:endParaRPr>
          </a:p>
        </p:txBody>
      </p:sp>
      <p:sp>
        <p:nvSpPr>
          <p:cNvPr id="350" name="Google Shape;350;p26"/>
          <p:cNvSpPr/>
          <p:nvPr/>
        </p:nvSpPr>
        <p:spPr>
          <a:xfrm>
            <a:off x="1227067" y="2294371"/>
            <a:ext cx="517922" cy="159544"/>
          </a:xfrm>
          <a:prstGeom prst="rect">
            <a:avLst/>
          </a:prstGeom>
          <a:noFill/>
          <a:ln>
            <a:noFill/>
          </a:ln>
        </p:spPr>
        <p:txBody>
          <a:bodyPr spcFirstLastPara="1" wrap="square" lIns="19050" tIns="0" rIns="19050" bIns="0" anchor="b"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F1F"/>
                </a:solidFill>
                <a:latin typeface="Arial"/>
                <a:ea typeface="Arial"/>
                <a:cs typeface="Arial"/>
                <a:sym typeface="Arial"/>
              </a:rPr>
              <a:t>432,345</a:t>
            </a:r>
            <a:endParaRPr sz="1050" b="0" i="0" u="none" strike="noStrike" cap="none">
              <a:solidFill>
                <a:srgbClr val="1F1F1F"/>
              </a:solidFill>
              <a:latin typeface="Arial"/>
              <a:ea typeface="Arial"/>
              <a:cs typeface="Arial"/>
              <a:sym typeface="Arial"/>
            </a:endParaRPr>
          </a:p>
        </p:txBody>
      </p:sp>
      <p:sp>
        <p:nvSpPr>
          <p:cNvPr id="351" name="Google Shape;351;p26"/>
          <p:cNvSpPr/>
          <p:nvPr/>
        </p:nvSpPr>
        <p:spPr>
          <a:xfrm>
            <a:off x="5106124" y="2095537"/>
            <a:ext cx="440531" cy="226219"/>
          </a:xfrm>
          <a:prstGeom prst="ellipse">
            <a:avLst/>
          </a:prstGeom>
          <a:solidFill>
            <a:schemeClr val="lt1"/>
          </a:solidFill>
          <a:ln w="9525"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1F1F1F"/>
                </a:solidFill>
                <a:latin typeface="Arial"/>
                <a:ea typeface="Arial"/>
                <a:cs typeface="Arial"/>
                <a:sym typeface="Arial"/>
              </a:rPr>
              <a:t>-93%</a:t>
            </a:r>
            <a:endParaRPr sz="1050" b="1" i="0" u="none" strike="noStrike" cap="none">
              <a:solidFill>
                <a:srgbClr val="1F1F1F"/>
              </a:solidFill>
              <a:latin typeface="Arial"/>
              <a:ea typeface="Arial"/>
              <a:cs typeface="Arial"/>
              <a:sym typeface="Arial"/>
            </a:endParaRPr>
          </a:p>
        </p:txBody>
      </p:sp>
      <p:sp>
        <p:nvSpPr>
          <p:cNvPr id="352" name="Google Shape;352;p26"/>
          <p:cNvSpPr txBox="1"/>
          <p:nvPr/>
        </p:nvSpPr>
        <p:spPr>
          <a:xfrm>
            <a:off x="894280" y="4724634"/>
            <a:ext cx="8926923" cy="1268850"/>
          </a:xfrm>
          <a:prstGeom prst="rect">
            <a:avLst/>
          </a:prstGeom>
          <a:solidFill>
            <a:srgbClr val="C5D8F1"/>
          </a:solidFill>
          <a:ln>
            <a:noFill/>
          </a:ln>
        </p:spPr>
        <p:txBody>
          <a:bodyPr spcFirstLastPara="1" wrap="square" lIns="34275" tIns="34275" rIns="34275" bIns="34275" anchor="ctr" anchorCtr="0">
            <a:noAutofit/>
          </a:bodyPr>
          <a:lstStyle/>
          <a:p>
            <a:pPr marL="169069" marR="0" lvl="1" indent="-127397" algn="l" rtl="0">
              <a:lnSpc>
                <a:spcPct val="100000"/>
              </a:lnSpc>
              <a:spcBef>
                <a:spcPts val="0"/>
              </a:spcBef>
              <a:spcAft>
                <a:spcPts val="0"/>
              </a:spcAft>
              <a:buClr>
                <a:srgbClr val="000000"/>
              </a:buClr>
              <a:buSzPts val="1050"/>
              <a:buFont typeface="Noto Sans Symbols"/>
              <a:buChar char="▪"/>
            </a:pPr>
            <a:r>
              <a:rPr lang="en-US" sz="1050" b="0" i="0" u="none" strike="noStrike" cap="none">
                <a:solidFill>
                  <a:srgbClr val="000000"/>
                </a:solidFill>
                <a:latin typeface="Arial"/>
                <a:ea typeface="Arial"/>
                <a:cs typeface="Arial"/>
                <a:sym typeface="Arial"/>
              </a:rPr>
              <a:t>In a bid to ensure that all children are reached, we use estimates of U-5 children living in locations unreached by any geo-tracked vaccination teams</a:t>
            </a:r>
            <a:endParaRPr sz="1400" b="0" i="0" u="none" strike="noStrike" cap="none">
              <a:solidFill>
                <a:srgbClr val="000000"/>
              </a:solidFill>
              <a:latin typeface="Arial"/>
              <a:ea typeface="Arial"/>
              <a:cs typeface="Arial"/>
              <a:sym typeface="Arial"/>
            </a:endParaRPr>
          </a:p>
          <a:p>
            <a:pPr marL="169069" marR="0" lvl="1" indent="-127397" algn="l" rtl="0">
              <a:lnSpc>
                <a:spcPct val="100000"/>
              </a:lnSpc>
              <a:spcBef>
                <a:spcPts val="450"/>
              </a:spcBef>
              <a:spcAft>
                <a:spcPts val="0"/>
              </a:spcAft>
              <a:buClr>
                <a:srgbClr val="000000"/>
              </a:buClr>
              <a:buSzPts val="1050"/>
              <a:buFont typeface="Noto Sans Symbols"/>
              <a:buChar char="▪"/>
            </a:pPr>
            <a:r>
              <a:rPr lang="en-US" sz="1050" b="0" i="0" u="none" strike="noStrike" cap="none">
                <a:solidFill>
                  <a:srgbClr val="000000"/>
                </a:solidFill>
                <a:latin typeface="Arial"/>
                <a:ea typeface="Arial"/>
                <a:cs typeface="Arial"/>
                <a:sym typeface="Arial"/>
              </a:rPr>
              <a:t>However, </a:t>
            </a:r>
            <a:r>
              <a:rPr lang="en-US" sz="1050" b="1" i="0" u="none" strike="noStrike" cap="none">
                <a:solidFill>
                  <a:srgbClr val="000000"/>
                </a:solidFill>
                <a:latin typeface="Arial"/>
                <a:ea typeface="Arial"/>
                <a:cs typeface="Arial"/>
                <a:sym typeface="Arial"/>
              </a:rPr>
              <a:t>385</a:t>
            </a:r>
            <a:r>
              <a:rPr lang="en-US" sz="1050" b="0" i="0" u="none" strike="noStrike" cap="none">
                <a:solidFill>
                  <a:srgbClr val="000000"/>
                </a:solidFill>
                <a:latin typeface="Arial"/>
                <a:ea typeface="Arial"/>
                <a:cs typeface="Arial"/>
                <a:sym typeface="Arial"/>
              </a:rPr>
              <a:t> of the </a:t>
            </a:r>
            <a:r>
              <a:rPr lang="en-US" sz="1050" b="1" i="0" u="none" strike="noStrike" cap="none">
                <a:solidFill>
                  <a:srgbClr val="000000"/>
                </a:solidFill>
                <a:latin typeface="Arial"/>
                <a:ea typeface="Arial"/>
                <a:cs typeface="Arial"/>
                <a:sym typeface="Arial"/>
              </a:rPr>
              <a:t>1,150</a:t>
            </a:r>
            <a:r>
              <a:rPr lang="en-US" sz="1050" b="0" i="0" u="none" strike="noStrike" cap="none">
                <a:solidFill>
                  <a:srgbClr val="000000"/>
                </a:solidFill>
                <a:latin typeface="Arial"/>
                <a:ea typeface="Arial"/>
                <a:cs typeface="Arial"/>
                <a:sym typeface="Arial"/>
              </a:rPr>
              <a:t> locations unreached by geo-tracked teams have tally evidence of reach by </a:t>
            </a:r>
            <a:r>
              <a:rPr lang="en-US" sz="1050" b="1" i="0" u="none" strike="noStrike" cap="none">
                <a:solidFill>
                  <a:srgbClr val="000000"/>
                </a:solidFill>
                <a:latin typeface="Arial"/>
                <a:ea typeface="Arial"/>
                <a:cs typeface="Arial"/>
                <a:sym typeface="Arial"/>
              </a:rPr>
              <a:t>RES, RIC </a:t>
            </a:r>
            <a:r>
              <a:rPr lang="en-US" sz="1050" b="0" i="0" u="none" strike="noStrike" cap="none">
                <a:solidFill>
                  <a:srgbClr val="000000"/>
                </a:solidFill>
                <a:latin typeface="Arial"/>
                <a:ea typeface="Arial"/>
                <a:cs typeface="Arial"/>
                <a:sym typeface="Arial"/>
              </a:rPr>
              <a:t>and </a:t>
            </a:r>
            <a:r>
              <a:rPr lang="en-US" sz="1050" b="1" i="0" u="none" strike="noStrike" cap="none">
                <a:solidFill>
                  <a:srgbClr val="000000"/>
                </a:solidFill>
                <a:latin typeface="Arial"/>
                <a:ea typeface="Arial"/>
                <a:cs typeface="Arial"/>
                <a:sym typeface="Arial"/>
              </a:rPr>
              <a:t>CIIA </a:t>
            </a:r>
            <a:r>
              <a:rPr lang="en-US" sz="1050" b="0" i="0" u="none" strike="noStrike" cap="none">
                <a:solidFill>
                  <a:srgbClr val="000000"/>
                </a:solidFill>
                <a:latin typeface="Arial"/>
                <a:ea typeface="Arial"/>
                <a:cs typeface="Arial"/>
                <a:sym typeface="Arial"/>
              </a:rPr>
              <a:t>teams</a:t>
            </a:r>
            <a:endParaRPr sz="1400" b="0" i="0" u="none" strike="noStrike" cap="none">
              <a:solidFill>
                <a:srgbClr val="000000"/>
              </a:solidFill>
              <a:latin typeface="Arial"/>
              <a:ea typeface="Arial"/>
              <a:cs typeface="Arial"/>
              <a:sym typeface="Arial"/>
            </a:endParaRPr>
          </a:p>
          <a:p>
            <a:pPr marL="169069" marR="0" lvl="1" indent="-127397" algn="l" rtl="0">
              <a:lnSpc>
                <a:spcPct val="100000"/>
              </a:lnSpc>
              <a:spcBef>
                <a:spcPts val="450"/>
              </a:spcBef>
              <a:spcAft>
                <a:spcPts val="0"/>
              </a:spcAft>
              <a:buClr>
                <a:srgbClr val="000000"/>
              </a:buClr>
              <a:buSzPts val="1050"/>
              <a:buFont typeface="Noto Sans Symbols"/>
              <a:buChar char="▪"/>
            </a:pPr>
            <a:r>
              <a:rPr lang="en-US" sz="1050" b="0" i="0" u="none" strike="noStrike" cap="none">
                <a:solidFill>
                  <a:srgbClr val="000000"/>
                </a:solidFill>
                <a:latin typeface="Arial"/>
                <a:ea typeface="Arial"/>
                <a:cs typeface="Arial"/>
                <a:sym typeface="Arial"/>
              </a:rPr>
              <a:t>These </a:t>
            </a:r>
            <a:r>
              <a:rPr lang="en-US" sz="1050" b="1" i="0" u="none" strike="noStrike" cap="none">
                <a:solidFill>
                  <a:srgbClr val="000000"/>
                </a:solidFill>
                <a:latin typeface="Arial"/>
                <a:ea typeface="Arial"/>
                <a:cs typeface="Arial"/>
                <a:sym typeface="Arial"/>
              </a:rPr>
              <a:t>385</a:t>
            </a:r>
            <a:r>
              <a:rPr lang="en-US" sz="1050" b="0" i="0" u="none" strike="noStrike" cap="none">
                <a:solidFill>
                  <a:srgbClr val="000000"/>
                </a:solidFill>
                <a:latin typeface="Arial"/>
                <a:ea typeface="Arial"/>
                <a:cs typeface="Arial"/>
                <a:sym typeface="Arial"/>
              </a:rPr>
              <a:t> locations account for an estimated </a:t>
            </a:r>
            <a:r>
              <a:rPr lang="en-US" sz="1050" b="1" i="0" u="none" strike="noStrike" cap="none">
                <a:solidFill>
                  <a:srgbClr val="000000"/>
                </a:solidFill>
                <a:latin typeface="Arial"/>
                <a:ea typeface="Arial"/>
                <a:cs typeface="Arial"/>
                <a:sym typeface="Arial"/>
              </a:rPr>
              <a:t>8,539</a:t>
            </a:r>
            <a:r>
              <a:rPr lang="en-US" sz="1050" b="0" i="0" u="none" strike="noStrike" cap="none">
                <a:solidFill>
                  <a:srgbClr val="000000"/>
                </a:solidFill>
                <a:latin typeface="Arial"/>
                <a:ea typeface="Arial"/>
                <a:cs typeface="Arial"/>
                <a:sym typeface="Arial"/>
              </a:rPr>
              <a:t> U-5 children which deducted will bring the estimated number of children in unreached locations to </a:t>
            </a:r>
            <a:r>
              <a:rPr lang="en-US" sz="1050" b="1" i="0" u="none" strike="noStrike" cap="none">
                <a:solidFill>
                  <a:srgbClr val="000000"/>
                </a:solidFill>
                <a:latin typeface="Arial"/>
                <a:ea typeface="Arial"/>
                <a:cs typeface="Arial"/>
                <a:sym typeface="Arial"/>
              </a:rPr>
              <a:t>22,649 </a:t>
            </a:r>
            <a:endParaRPr sz="1400" b="0" i="0" u="none" strike="noStrike" cap="none">
              <a:solidFill>
                <a:srgbClr val="000000"/>
              </a:solidFill>
              <a:latin typeface="Arial"/>
              <a:ea typeface="Arial"/>
              <a:cs typeface="Arial"/>
              <a:sym typeface="Arial"/>
            </a:endParaRPr>
          </a:p>
          <a:p>
            <a:pPr marL="169069" marR="0" lvl="1" indent="-127397" algn="l" rtl="0">
              <a:lnSpc>
                <a:spcPct val="100000"/>
              </a:lnSpc>
              <a:spcBef>
                <a:spcPts val="450"/>
              </a:spcBef>
              <a:spcAft>
                <a:spcPts val="0"/>
              </a:spcAft>
              <a:buClr>
                <a:srgbClr val="000000"/>
              </a:buClr>
              <a:buSzPts val="1050"/>
              <a:buFont typeface="Noto Sans Symbols"/>
              <a:buChar char="▪"/>
            </a:pPr>
            <a:r>
              <a:rPr lang="en-US" sz="1050" b="0" i="0" u="none" strike="noStrike" cap="none">
                <a:solidFill>
                  <a:srgbClr val="000000"/>
                </a:solidFill>
                <a:latin typeface="Arial"/>
                <a:ea typeface="Arial"/>
                <a:cs typeface="Arial"/>
                <a:sym typeface="Arial"/>
              </a:rPr>
              <a:t>A large number of the U-5 children in unreached locations might have received vaccinations at service points in neighbouring countries</a:t>
            </a:r>
            <a:endParaRPr sz="1400" b="0" i="0" u="none" strike="noStrike" cap="none">
              <a:solidFill>
                <a:srgbClr val="000000"/>
              </a:solidFill>
              <a:latin typeface="Arial"/>
              <a:ea typeface="Arial"/>
              <a:cs typeface="Arial"/>
              <a:sym typeface="Arial"/>
            </a:endParaRPr>
          </a:p>
        </p:txBody>
      </p:sp>
      <p:sp>
        <p:nvSpPr>
          <p:cNvPr id="353" name="Google Shape;353;p26"/>
          <p:cNvSpPr txBox="1">
            <a:spLocks noGrp="1"/>
          </p:cNvSpPr>
          <p:nvPr>
            <p:ph type="title"/>
          </p:nvPr>
        </p:nvSpPr>
        <p:spPr>
          <a:xfrm>
            <a:off x="1524001" y="3698496"/>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a:t>
            </a:r>
            <a:endParaRPr/>
          </a:p>
        </p:txBody>
      </p:sp>
      <p:sp>
        <p:nvSpPr>
          <p:cNvPr id="354" name="Google Shape;354;p26"/>
          <p:cNvSpPr/>
          <p:nvPr/>
        </p:nvSpPr>
        <p:spPr>
          <a:xfrm>
            <a:off x="807244" y="1062242"/>
            <a:ext cx="956865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Estimated 93% decrease in U-5 children in settlements unreached by geo-tracked vaccination teams –  Borno State, 2016–2020</a:t>
            </a:r>
            <a:endParaRPr sz="1400" b="0" i="0" u="none" strike="noStrike" cap="none">
              <a:solidFill>
                <a:srgbClr val="000000"/>
              </a:solidFill>
              <a:latin typeface="Arial"/>
              <a:ea typeface="Arial"/>
              <a:cs typeface="Arial"/>
              <a:sym typeface="Arial"/>
            </a:endParaRPr>
          </a:p>
        </p:txBody>
      </p:sp>
      <p:sp>
        <p:nvSpPr>
          <p:cNvPr id="355" name="Google Shape;355;p26"/>
          <p:cNvSpPr txBox="1">
            <a:spLocks noGrp="1"/>
          </p:cNvSpPr>
          <p:nvPr>
            <p:ph type="title"/>
          </p:nvPr>
        </p:nvSpPr>
        <p:spPr>
          <a:xfrm>
            <a:off x="838200" y="152134"/>
            <a:ext cx="10515600" cy="132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dirty="0">
                <a:solidFill>
                  <a:srgbClr val="E36C09"/>
                </a:solidFill>
              </a:rPr>
              <a:t>Nigeria Update </a:t>
            </a:r>
            <a:r>
              <a:rPr lang="en-US" sz="3400" i="1" dirty="0">
                <a:solidFill>
                  <a:srgbClr val="E36C09"/>
                </a:solidFill>
              </a:rPr>
              <a:t>(cont.)</a:t>
            </a:r>
            <a:endParaRPr sz="3400" i="1" dirty="0">
              <a:solidFill>
                <a:srgbClr val="FFC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7"/>
          <p:cNvSpPr txBox="1">
            <a:spLocks noGrp="1"/>
          </p:cNvSpPr>
          <p:nvPr>
            <p:ph type="title"/>
          </p:nvPr>
        </p:nvSpPr>
        <p:spPr>
          <a:xfrm>
            <a:off x="674914" y="682777"/>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3600" b="1">
                <a:solidFill>
                  <a:srgbClr val="E46C0A"/>
                </a:solidFill>
              </a:rPr>
              <a:t>cVDPV outbreaks in Africa and Asia </a:t>
            </a:r>
            <a:endParaRPr/>
          </a:p>
        </p:txBody>
      </p:sp>
      <p:sp>
        <p:nvSpPr>
          <p:cNvPr id="361" name="Google Shape;361;p27"/>
          <p:cNvSpPr txBox="1">
            <a:spLocks noGrp="1"/>
          </p:cNvSpPr>
          <p:nvPr>
            <p:ph type="body" idx="1"/>
          </p:nvPr>
        </p:nvSpPr>
        <p:spPr>
          <a:xfrm>
            <a:off x="674914" y="1366219"/>
            <a:ext cx="10842171" cy="4809004"/>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80"/>
              <a:buChar char="•"/>
            </a:pPr>
            <a:r>
              <a:rPr lang="en-US" sz="2480"/>
              <a:t>Multiple, continued cVDPV2 outbreaks have been reported in the Africa region, Somalia, Pakistan, Afghanistan, Philippines and Malaysia</a:t>
            </a:r>
            <a:endParaRPr/>
          </a:p>
          <a:p>
            <a:pPr marL="342900" lvl="0" indent="-342900" algn="l" rtl="0">
              <a:lnSpc>
                <a:spcPct val="100000"/>
              </a:lnSpc>
              <a:spcBef>
                <a:spcPts val="1200"/>
              </a:spcBef>
              <a:spcAft>
                <a:spcPts val="0"/>
              </a:spcAft>
              <a:buClr>
                <a:schemeClr val="dk1"/>
              </a:buClr>
              <a:buSzPts val="2480"/>
              <a:buChar char="•"/>
            </a:pPr>
            <a:r>
              <a:rPr lang="en-US" sz="2480"/>
              <a:t>Africa: All outbreak response activities were suspended in March 2020 due to COVID-19, leading to a significant expansion outside of areas where mOPV2 response campaigns have taken place, or planned campaigns were postponed</a:t>
            </a:r>
            <a:endParaRPr/>
          </a:p>
          <a:p>
            <a:pPr marL="342900" lvl="0" indent="-342900" algn="l" rtl="0">
              <a:lnSpc>
                <a:spcPct val="100000"/>
              </a:lnSpc>
              <a:spcBef>
                <a:spcPts val="1200"/>
              </a:spcBef>
              <a:spcAft>
                <a:spcPts val="0"/>
              </a:spcAft>
              <a:buClr>
                <a:schemeClr val="dk1"/>
              </a:buClr>
              <a:buSzPts val="2480"/>
              <a:buChar char="•"/>
            </a:pPr>
            <a:r>
              <a:rPr lang="en-US" sz="2480"/>
              <a:t>Asia: expansion of cVDPV2 into new geographies in Philippines and Malaysia</a:t>
            </a:r>
            <a:endParaRPr/>
          </a:p>
          <a:p>
            <a:pPr marL="342900" lvl="0" indent="-342900" algn="l" rtl="0">
              <a:lnSpc>
                <a:spcPct val="100000"/>
              </a:lnSpc>
              <a:spcBef>
                <a:spcPts val="1200"/>
              </a:spcBef>
              <a:spcAft>
                <a:spcPts val="0"/>
              </a:spcAft>
              <a:buClr>
                <a:schemeClr val="dk1"/>
              </a:buClr>
              <a:buSzPts val="2480"/>
              <a:buChar char="•"/>
            </a:pPr>
            <a:r>
              <a:rPr lang="en-US" sz="2480"/>
              <a:t>The mOPV2 Advisory Group has approved mOPV2 use in Pakistan and Afghanistan, as well as 12 countries in Africa, for a ‘restart’ of outbreak vaccination activities potentially from July 2020</a:t>
            </a:r>
            <a:endParaRPr/>
          </a:p>
          <a:p>
            <a:pPr marL="342900" lvl="0" indent="-342900" algn="l" rtl="0">
              <a:lnSpc>
                <a:spcPct val="100000"/>
              </a:lnSpc>
              <a:spcBef>
                <a:spcPts val="1200"/>
              </a:spcBef>
              <a:spcAft>
                <a:spcPts val="0"/>
              </a:spcAft>
              <a:buClr>
                <a:schemeClr val="dk1"/>
              </a:buClr>
              <a:buSzPts val="2480"/>
              <a:buChar char="•"/>
            </a:pPr>
            <a:r>
              <a:rPr lang="en-US" sz="2480"/>
              <a:t>mOPV2 SIAs will also be restarting in Philippines and Somalia</a:t>
            </a:r>
            <a:endParaRPr/>
          </a:p>
        </p:txBody>
      </p:sp>
      <p:sp>
        <p:nvSpPr>
          <p:cNvPr id="362" name="Google Shape;36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26</a:t>
            </a:fld>
            <a:endParaRPr sz="1200">
              <a:solidFill>
                <a:srgbClr val="888888"/>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8"/>
          <p:cNvSpPr txBox="1">
            <a:spLocks noGrp="1"/>
          </p:cNvSpPr>
          <p:nvPr>
            <p:ph type="title"/>
          </p:nvPr>
        </p:nvSpPr>
        <p:spPr>
          <a:xfrm>
            <a:off x="555172" y="519046"/>
            <a:ext cx="9505910" cy="621253"/>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US" sz="3600" b="1">
                <a:solidFill>
                  <a:srgbClr val="E46C0A"/>
                </a:solidFill>
              </a:rPr>
              <a:t>cVDPV2 summary for the African region </a:t>
            </a:r>
            <a:br>
              <a:rPr lang="en-US" sz="3600" b="1">
                <a:solidFill>
                  <a:srgbClr val="E46C0A"/>
                </a:solidFill>
              </a:rPr>
            </a:br>
            <a:r>
              <a:rPr lang="en-US" sz="3600" b="1">
                <a:solidFill>
                  <a:srgbClr val="E46C0A"/>
                </a:solidFill>
              </a:rPr>
              <a:t>(Jan-May 2020) </a:t>
            </a:r>
            <a:endParaRPr/>
          </a:p>
        </p:txBody>
      </p:sp>
      <p:pic>
        <p:nvPicPr>
          <p:cNvPr id="368" name="Google Shape;368;p28"/>
          <p:cNvPicPr preferRelativeResize="0">
            <a:picLocks noGrp="1"/>
          </p:cNvPicPr>
          <p:nvPr>
            <p:ph type="body" idx="1"/>
          </p:nvPr>
        </p:nvPicPr>
        <p:blipFill rotWithShape="1">
          <a:blip r:embed="rId3">
            <a:alphaModFix/>
          </a:blip>
          <a:srcRect l="13776" t="4276" r="18089" b="8645"/>
          <a:stretch/>
        </p:blipFill>
        <p:spPr>
          <a:xfrm>
            <a:off x="6340933" y="1133971"/>
            <a:ext cx="5127174" cy="4590057"/>
          </a:xfrm>
          <a:prstGeom prst="rect">
            <a:avLst/>
          </a:prstGeom>
          <a:noFill/>
          <a:ln>
            <a:noFill/>
          </a:ln>
        </p:spPr>
      </p:pic>
      <p:grpSp>
        <p:nvGrpSpPr>
          <p:cNvPr id="369" name="Google Shape;369;p28"/>
          <p:cNvGrpSpPr/>
          <p:nvPr/>
        </p:nvGrpSpPr>
        <p:grpSpPr>
          <a:xfrm>
            <a:off x="59869" y="4403204"/>
            <a:ext cx="5791200" cy="2149595"/>
            <a:chOff x="757935" y="4465475"/>
            <a:chExt cx="5043421" cy="2475203"/>
          </a:xfrm>
        </p:grpSpPr>
        <p:pic>
          <p:nvPicPr>
            <p:cNvPr id="370" name="Google Shape;370;p28" descr="A screenshot of a cell phone&#10;&#10;Description automatically generated"/>
            <p:cNvPicPr preferRelativeResize="0"/>
            <p:nvPr/>
          </p:nvPicPr>
          <p:blipFill rotWithShape="1">
            <a:blip r:embed="rId4">
              <a:alphaModFix/>
            </a:blip>
            <a:srcRect/>
            <a:stretch/>
          </p:blipFill>
          <p:spPr>
            <a:xfrm>
              <a:off x="757935" y="4465475"/>
              <a:ext cx="4950405" cy="2475203"/>
            </a:xfrm>
            <a:prstGeom prst="rect">
              <a:avLst/>
            </a:prstGeom>
            <a:noFill/>
            <a:ln>
              <a:noFill/>
            </a:ln>
          </p:spPr>
        </p:pic>
        <p:sp>
          <p:nvSpPr>
            <p:cNvPr id="371" name="Google Shape;371;p28"/>
            <p:cNvSpPr txBox="1"/>
            <p:nvPr/>
          </p:nvSpPr>
          <p:spPr>
            <a:xfrm>
              <a:off x="1438183" y="6400802"/>
              <a:ext cx="3199743" cy="4326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Calibri"/>
                  <a:ea typeface="Calibri"/>
                  <a:cs typeface="Calibri"/>
                  <a:sym typeface="Calibri"/>
                </a:rPr>
                <a:t>cVDPV2 Cases and ES, by month</a:t>
              </a:r>
              <a:endParaRPr sz="1400" b="0" i="0" u="none" strike="noStrike" cap="none">
                <a:solidFill>
                  <a:srgbClr val="000000"/>
                </a:solidFill>
                <a:latin typeface="Arial"/>
                <a:ea typeface="Arial"/>
                <a:cs typeface="Arial"/>
                <a:sym typeface="Arial"/>
              </a:endParaRPr>
            </a:p>
          </p:txBody>
        </p:sp>
        <p:sp>
          <p:nvSpPr>
            <p:cNvPr id="372" name="Google Shape;372;p28"/>
            <p:cNvSpPr txBox="1"/>
            <p:nvPr/>
          </p:nvSpPr>
          <p:spPr>
            <a:xfrm>
              <a:off x="5095784" y="4793916"/>
              <a:ext cx="705572" cy="4827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88"/>
                <a:buFont typeface="Arial"/>
                <a:buNone/>
              </a:pPr>
              <a:r>
                <a:rPr lang="en-US" sz="788" b="0" i="0" u="none" strike="noStrike" cap="none">
                  <a:solidFill>
                    <a:schemeClr val="dk1"/>
                  </a:solidFill>
                  <a:latin typeface="Calibri"/>
                  <a:ea typeface="Calibri"/>
                  <a:cs typeface="Calibri"/>
                  <a:sym typeface="Calibri"/>
                </a:rPr>
                <a:t>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r>
                <a:rPr lang="en-US" sz="788" b="0" i="0" u="none" strike="noStrike" cap="none">
                  <a:solidFill>
                    <a:schemeClr val="dk1"/>
                  </a:solidFill>
                  <a:latin typeface="Calibri"/>
                  <a:ea typeface="Calibri"/>
                  <a:cs typeface="Calibri"/>
                  <a:sym typeface="Calibri"/>
                </a:rPr>
                <a:t>pause</a:t>
              </a:r>
              <a:endParaRPr sz="1400" b="0" i="0" u="none" strike="noStrike" cap="none">
                <a:solidFill>
                  <a:srgbClr val="000000"/>
                </a:solidFill>
                <a:latin typeface="Arial"/>
                <a:ea typeface="Arial"/>
                <a:cs typeface="Arial"/>
                <a:sym typeface="Arial"/>
              </a:endParaRPr>
            </a:p>
          </p:txBody>
        </p:sp>
        <p:grpSp>
          <p:nvGrpSpPr>
            <p:cNvPr id="373" name="Google Shape;373;p28"/>
            <p:cNvGrpSpPr/>
            <p:nvPr/>
          </p:nvGrpSpPr>
          <p:grpSpPr>
            <a:xfrm>
              <a:off x="5095783" y="5012622"/>
              <a:ext cx="275207" cy="468162"/>
              <a:chOff x="5095783" y="5012622"/>
              <a:chExt cx="275207" cy="468162"/>
            </a:xfrm>
          </p:grpSpPr>
          <p:cxnSp>
            <p:nvCxnSpPr>
              <p:cNvPr id="374" name="Google Shape;374;p28"/>
              <p:cNvCxnSpPr/>
              <p:nvPr/>
            </p:nvCxnSpPr>
            <p:spPr>
              <a:xfrm>
                <a:off x="5095783" y="5246703"/>
                <a:ext cx="275207" cy="0"/>
              </a:xfrm>
              <a:prstGeom prst="straightConnector1">
                <a:avLst/>
              </a:prstGeom>
              <a:noFill/>
              <a:ln w="19050" cap="flat" cmpd="sng">
                <a:solidFill>
                  <a:schemeClr val="dk1"/>
                </a:solidFill>
                <a:prstDash val="solid"/>
                <a:round/>
                <a:headEnd type="none" w="sm" len="sm"/>
                <a:tailEnd type="stealth" w="med" len="med"/>
              </a:ln>
            </p:spPr>
          </p:cxnSp>
          <p:cxnSp>
            <p:nvCxnSpPr>
              <p:cNvPr id="375" name="Google Shape;375;p28"/>
              <p:cNvCxnSpPr/>
              <p:nvPr/>
            </p:nvCxnSpPr>
            <p:spPr>
              <a:xfrm>
                <a:off x="5095783" y="5012622"/>
                <a:ext cx="0" cy="468162"/>
              </a:xfrm>
              <a:prstGeom prst="straightConnector1">
                <a:avLst/>
              </a:prstGeom>
              <a:noFill/>
              <a:ln w="19050" cap="flat" cmpd="sng">
                <a:solidFill>
                  <a:schemeClr val="dk1"/>
                </a:solidFill>
                <a:prstDash val="solid"/>
                <a:round/>
                <a:headEnd type="none" w="sm" len="sm"/>
                <a:tailEnd type="none" w="sm" len="sm"/>
              </a:ln>
            </p:spPr>
          </p:cxnSp>
        </p:grpSp>
      </p:grpSp>
      <p:sp>
        <p:nvSpPr>
          <p:cNvPr id="376" name="Google Shape;376;p28"/>
          <p:cNvSpPr txBox="1"/>
          <p:nvPr/>
        </p:nvSpPr>
        <p:spPr>
          <a:xfrm>
            <a:off x="6747032" y="5681620"/>
            <a:ext cx="3969956" cy="507831"/>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chemeClr val="dk1"/>
                </a:solidFill>
                <a:latin typeface="Calibri"/>
                <a:ea typeface="Calibri"/>
                <a:cs typeface="Calibri"/>
                <a:sym typeface="Calibri"/>
              </a:rPr>
              <a:t>Most of the areas (&gt;80%) were infected in February or earlier.</a:t>
            </a:r>
            <a:endParaRPr sz="1350" b="1" i="0" u="none" strike="noStrike" cap="none">
              <a:solidFill>
                <a:schemeClr val="dk1"/>
              </a:solidFill>
              <a:latin typeface="Calibri"/>
              <a:ea typeface="Calibri"/>
              <a:cs typeface="Calibri"/>
              <a:sym typeface="Calibri"/>
            </a:endParaRPr>
          </a:p>
        </p:txBody>
      </p:sp>
      <p:graphicFrame>
        <p:nvGraphicFramePr>
          <p:cNvPr id="377" name="Google Shape;377;p28"/>
          <p:cNvGraphicFramePr/>
          <p:nvPr/>
        </p:nvGraphicFramePr>
        <p:xfrm>
          <a:off x="566062" y="1556724"/>
          <a:ext cx="5127150" cy="2711900"/>
        </p:xfrm>
        <a:graphic>
          <a:graphicData uri="http://schemas.openxmlformats.org/drawingml/2006/table">
            <a:tbl>
              <a:tblPr>
                <a:noFill/>
                <a:tableStyleId>{72C65A27-ED5A-423E-99BC-94917456A509}</a:tableStyleId>
              </a:tblPr>
              <a:tblGrid>
                <a:gridCol w="1182375">
                  <a:extLst>
                    <a:ext uri="{9D8B030D-6E8A-4147-A177-3AD203B41FA5}">
                      <a16:colId xmlns:a16="http://schemas.microsoft.com/office/drawing/2014/main" val="20000"/>
                    </a:ext>
                  </a:extLst>
                </a:gridCol>
                <a:gridCol w="918450">
                  <a:extLst>
                    <a:ext uri="{9D8B030D-6E8A-4147-A177-3AD203B41FA5}">
                      <a16:colId xmlns:a16="http://schemas.microsoft.com/office/drawing/2014/main" val="20001"/>
                    </a:ext>
                  </a:extLst>
                </a:gridCol>
                <a:gridCol w="844550">
                  <a:extLst>
                    <a:ext uri="{9D8B030D-6E8A-4147-A177-3AD203B41FA5}">
                      <a16:colId xmlns:a16="http://schemas.microsoft.com/office/drawing/2014/main" val="20002"/>
                    </a:ext>
                  </a:extLst>
                </a:gridCol>
                <a:gridCol w="675650">
                  <a:extLst>
                    <a:ext uri="{9D8B030D-6E8A-4147-A177-3AD203B41FA5}">
                      <a16:colId xmlns:a16="http://schemas.microsoft.com/office/drawing/2014/main" val="20003"/>
                    </a:ext>
                  </a:extLst>
                </a:gridCol>
                <a:gridCol w="675650">
                  <a:extLst>
                    <a:ext uri="{9D8B030D-6E8A-4147-A177-3AD203B41FA5}">
                      <a16:colId xmlns:a16="http://schemas.microsoft.com/office/drawing/2014/main" val="20004"/>
                    </a:ext>
                  </a:extLst>
                </a:gridCol>
                <a:gridCol w="830475">
                  <a:extLst>
                    <a:ext uri="{9D8B030D-6E8A-4147-A177-3AD203B41FA5}">
                      <a16:colId xmlns:a16="http://schemas.microsoft.com/office/drawing/2014/main" val="20005"/>
                    </a:ext>
                  </a:extLst>
                </a:gridCol>
              </a:tblGrid>
              <a:tr h="343725">
                <a:tc>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Country</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cVDPV2</a:t>
                      </a:r>
                      <a:br>
                        <a:rPr lang="en-US" sz="900" b="1" i="0" u="none" strike="noStrike" cap="none">
                          <a:solidFill>
                            <a:srgbClr val="FFFFFF"/>
                          </a:solidFill>
                          <a:latin typeface="Calibri"/>
                          <a:ea typeface="Calibri"/>
                          <a:cs typeface="Calibri"/>
                          <a:sym typeface="Calibri"/>
                        </a:rPr>
                      </a:br>
                      <a:r>
                        <a:rPr lang="en-US" sz="900" b="1" i="0" u="none" strike="noStrike" cap="none">
                          <a:solidFill>
                            <a:srgbClr val="FFFFFF"/>
                          </a:solidFill>
                          <a:latin typeface="Calibri"/>
                          <a:ea typeface="Calibri"/>
                          <a:cs typeface="Calibri"/>
                          <a:sym typeface="Calibri"/>
                        </a:rPr>
                        <a:t>(AFP)</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cVDPV2</a:t>
                      </a:r>
                      <a:br>
                        <a:rPr lang="en-US" sz="900" b="1" i="0" u="none" strike="noStrike" cap="none">
                          <a:solidFill>
                            <a:srgbClr val="FFFFFF"/>
                          </a:solidFill>
                          <a:latin typeface="Calibri"/>
                          <a:ea typeface="Calibri"/>
                          <a:cs typeface="Calibri"/>
                          <a:sym typeface="Calibri"/>
                        </a:rPr>
                      </a:br>
                      <a:r>
                        <a:rPr lang="en-US" sz="900" b="1" i="0" u="none" strike="noStrike" cap="none">
                          <a:solidFill>
                            <a:srgbClr val="FFFFFF"/>
                          </a:solidFill>
                          <a:latin typeface="Calibri"/>
                          <a:ea typeface="Calibri"/>
                          <a:cs typeface="Calibri"/>
                          <a:sym typeface="Calibri"/>
                        </a:rPr>
                        <a:t>(ENV)</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VDPV1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VDPV2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Total</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ANGOLA</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2</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3</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BENIN</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BURKINA FASO</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CAF</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2</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CAMEROON</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3</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CHAD</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13</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3</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17</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COTE D'IVOIRE</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12</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29</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DRC</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6</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6</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ETHIOPIA</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13</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GHANA</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12</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17</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29</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MALI</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MOZAMBIQUE</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NIGER</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4</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NIGERIA</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1</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2</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435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TOGO</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7</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 </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7</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15675">
                <a:tc>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TOTAL</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80</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53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4</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138</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87" name="Google Shape;687;p54"/>
          <p:cNvGrpSpPr/>
          <p:nvPr/>
        </p:nvGrpSpPr>
        <p:grpSpPr>
          <a:xfrm>
            <a:off x="216568" y="1684428"/>
            <a:ext cx="6178481" cy="3906398"/>
            <a:chOff x="4242709" y="137720"/>
            <a:chExt cx="4572009" cy="2869845"/>
          </a:xfrm>
        </p:grpSpPr>
        <p:pic>
          <p:nvPicPr>
            <p:cNvPr id="688" name="Google Shape;688;p54"/>
            <p:cNvPicPr preferRelativeResize="0"/>
            <p:nvPr/>
          </p:nvPicPr>
          <p:blipFill rotWithShape="1">
            <a:blip r:embed="rId3">
              <a:alphaModFix/>
            </a:blip>
            <a:srcRect/>
            <a:stretch/>
          </p:blipFill>
          <p:spPr>
            <a:xfrm>
              <a:off x="4242709" y="264359"/>
              <a:ext cx="4572009" cy="2743206"/>
            </a:xfrm>
            <a:prstGeom prst="rect">
              <a:avLst/>
            </a:prstGeom>
            <a:noFill/>
            <a:ln>
              <a:noFill/>
            </a:ln>
          </p:spPr>
        </p:pic>
        <p:grpSp>
          <p:nvGrpSpPr>
            <p:cNvPr id="689" name="Google Shape;689;p54"/>
            <p:cNvGrpSpPr/>
            <p:nvPr/>
          </p:nvGrpSpPr>
          <p:grpSpPr>
            <a:xfrm>
              <a:off x="4810261" y="137720"/>
              <a:ext cx="2683541" cy="863299"/>
              <a:chOff x="4606891" y="1242411"/>
              <a:chExt cx="3398818" cy="984059"/>
            </a:xfrm>
          </p:grpSpPr>
          <p:grpSp>
            <p:nvGrpSpPr>
              <p:cNvPr id="690" name="Google Shape;690;p54"/>
              <p:cNvGrpSpPr/>
              <p:nvPr/>
            </p:nvGrpSpPr>
            <p:grpSpPr>
              <a:xfrm>
                <a:off x="4606891" y="1654037"/>
                <a:ext cx="866192" cy="572433"/>
                <a:chOff x="2870653" y="1572939"/>
                <a:chExt cx="1321767" cy="710926"/>
              </a:xfrm>
            </p:grpSpPr>
            <p:sp>
              <p:nvSpPr>
                <p:cNvPr id="691" name="Google Shape;691;p54"/>
                <p:cNvSpPr/>
                <p:nvPr/>
              </p:nvSpPr>
              <p:spPr>
                <a:xfrm>
                  <a:off x="2870653" y="1572939"/>
                  <a:ext cx="1321767" cy="710926"/>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692" name="Google Shape;692;p54"/>
                <p:cNvSpPr txBox="1"/>
                <p:nvPr/>
              </p:nvSpPr>
              <p:spPr>
                <a:xfrm>
                  <a:off x="2970351" y="1656144"/>
                  <a:ext cx="914400" cy="2219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Case</a:t>
                  </a:r>
                  <a:endParaRPr sz="1400" b="0" i="0" u="none" strike="noStrike" cap="none">
                    <a:solidFill>
                      <a:srgbClr val="000000"/>
                    </a:solidFill>
                    <a:latin typeface="Arial"/>
                    <a:ea typeface="Arial"/>
                    <a:cs typeface="Arial"/>
                    <a:sym typeface="Arial"/>
                  </a:endParaRPr>
                </a:p>
              </p:txBody>
            </p:sp>
            <p:sp>
              <p:nvSpPr>
                <p:cNvPr id="693" name="Google Shape;693;p54"/>
                <p:cNvSpPr txBox="1"/>
                <p:nvPr/>
              </p:nvSpPr>
              <p:spPr>
                <a:xfrm>
                  <a:off x="2997530" y="1962157"/>
                  <a:ext cx="914399" cy="1630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ES+</a:t>
                  </a:r>
                  <a:endParaRPr sz="1400" b="0" i="0" u="none" strike="noStrike" cap="none">
                    <a:solidFill>
                      <a:srgbClr val="000000"/>
                    </a:solidFill>
                    <a:latin typeface="Arial"/>
                    <a:ea typeface="Arial"/>
                    <a:cs typeface="Arial"/>
                    <a:sym typeface="Arial"/>
                  </a:endParaRPr>
                </a:p>
              </p:txBody>
            </p:sp>
            <p:sp>
              <p:nvSpPr>
                <p:cNvPr id="694" name="Google Shape;694;p54"/>
                <p:cNvSpPr/>
                <p:nvPr/>
              </p:nvSpPr>
              <p:spPr>
                <a:xfrm>
                  <a:off x="3670545" y="1683387"/>
                  <a:ext cx="228182" cy="255261"/>
                </a:xfrm>
                <a:prstGeom prst="rect">
                  <a:avLst/>
                </a:prstGeom>
                <a:solidFill>
                  <a:srgbClr val="CD5C5C"/>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695" name="Google Shape;695;p54"/>
                <p:cNvSpPr/>
                <p:nvPr/>
              </p:nvSpPr>
              <p:spPr>
                <a:xfrm>
                  <a:off x="3670545" y="1932617"/>
                  <a:ext cx="228182" cy="221929"/>
                </a:xfrm>
                <a:prstGeom prst="rect">
                  <a:avLst/>
                </a:prstGeom>
                <a:solidFill>
                  <a:srgbClr val="BEBEBE"/>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cxnSp>
              <p:nvCxnSpPr>
                <p:cNvPr id="696" name="Google Shape;696;p54"/>
                <p:cNvCxnSpPr/>
                <p:nvPr/>
              </p:nvCxnSpPr>
              <p:spPr>
                <a:xfrm>
                  <a:off x="2948175" y="1932617"/>
                  <a:ext cx="885040" cy="0"/>
                </a:xfrm>
                <a:prstGeom prst="straightConnector1">
                  <a:avLst/>
                </a:prstGeom>
                <a:noFill/>
                <a:ln w="9525" cap="flat" cmpd="sng">
                  <a:solidFill>
                    <a:schemeClr val="accent6"/>
                  </a:solidFill>
                  <a:prstDash val="solid"/>
                  <a:round/>
                  <a:headEnd type="none" w="sm" len="sm"/>
                  <a:tailEnd type="none" w="sm" len="sm"/>
                </a:ln>
              </p:spPr>
            </p:cxnSp>
          </p:grpSp>
          <p:sp>
            <p:nvSpPr>
              <p:cNvPr id="697" name="Google Shape;697;p54"/>
              <p:cNvSpPr txBox="1"/>
              <p:nvPr/>
            </p:nvSpPr>
            <p:spPr>
              <a:xfrm>
                <a:off x="5065148" y="1257581"/>
                <a:ext cx="1763475" cy="30747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Before 2</a:t>
                </a:r>
                <a:r>
                  <a:rPr lang="en-US" sz="1600" b="0" i="0" u="none" strike="noStrike" cap="none" baseline="30000">
                    <a:solidFill>
                      <a:srgbClr val="000000"/>
                    </a:solidFill>
                    <a:latin typeface="Arial"/>
                    <a:ea typeface="Arial"/>
                    <a:cs typeface="Arial"/>
                    <a:sym typeface="Arial"/>
                  </a:rPr>
                  <a:t>nd</a:t>
                </a:r>
                <a:r>
                  <a:rPr lang="en-US" sz="1600" b="0" i="0" u="none" strike="noStrike" cap="none">
                    <a:solidFill>
                      <a:srgbClr val="000000"/>
                    </a:solidFill>
                    <a:latin typeface="Arial"/>
                    <a:ea typeface="Arial"/>
                    <a:cs typeface="Arial"/>
                    <a:sym typeface="Arial"/>
                  </a:rPr>
                  <a:t> SIA</a:t>
                </a:r>
                <a:endParaRPr sz="1600" b="0" i="0" u="none" strike="noStrike" cap="none">
                  <a:solidFill>
                    <a:srgbClr val="000000"/>
                  </a:solidFill>
                  <a:latin typeface="Arial"/>
                  <a:ea typeface="Arial"/>
                  <a:cs typeface="Arial"/>
                  <a:sym typeface="Arial"/>
                </a:endParaRPr>
              </a:p>
            </p:txBody>
          </p:sp>
          <p:sp>
            <p:nvSpPr>
              <p:cNvPr id="698" name="Google Shape;698;p54"/>
              <p:cNvSpPr txBox="1"/>
              <p:nvPr/>
            </p:nvSpPr>
            <p:spPr>
              <a:xfrm>
                <a:off x="6699310" y="1242411"/>
                <a:ext cx="1306399" cy="30747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After 2</a:t>
                </a:r>
                <a:r>
                  <a:rPr lang="en-US" sz="1600" b="0" i="0" u="none" strike="noStrike" cap="none" baseline="30000">
                    <a:solidFill>
                      <a:srgbClr val="000000"/>
                    </a:solidFill>
                    <a:latin typeface="Arial"/>
                    <a:ea typeface="Arial"/>
                    <a:cs typeface="Arial"/>
                    <a:sym typeface="Arial"/>
                  </a:rPr>
                  <a:t>nd</a:t>
                </a:r>
                <a:r>
                  <a:rPr lang="en-US" sz="1600" b="0" i="0" u="none" strike="noStrike" cap="none">
                    <a:solidFill>
                      <a:srgbClr val="000000"/>
                    </a:solidFill>
                    <a:latin typeface="Arial"/>
                    <a:ea typeface="Arial"/>
                    <a:cs typeface="Arial"/>
                    <a:sym typeface="Arial"/>
                  </a:rPr>
                  <a:t> SIA 🡪 </a:t>
                </a:r>
                <a:endParaRPr sz="1600" b="0" i="0" u="none" strike="noStrike" cap="none">
                  <a:solidFill>
                    <a:srgbClr val="000000"/>
                  </a:solidFill>
                  <a:latin typeface="Arial"/>
                  <a:ea typeface="Arial"/>
                  <a:cs typeface="Arial"/>
                  <a:sym typeface="Arial"/>
                </a:endParaRPr>
              </a:p>
            </p:txBody>
          </p:sp>
        </p:grpSp>
      </p:grpSp>
      <p:sp>
        <p:nvSpPr>
          <p:cNvPr id="699" name="Google Shape;699;p54"/>
          <p:cNvSpPr txBox="1"/>
          <p:nvPr/>
        </p:nvSpPr>
        <p:spPr>
          <a:xfrm>
            <a:off x="6687319" y="1900994"/>
            <a:ext cx="4838932" cy="4078704"/>
          </a:xfrm>
          <a:prstGeom prst="rect">
            <a:avLst/>
          </a:prstGeom>
          <a:noFill/>
          <a:ln>
            <a:noFill/>
          </a:ln>
        </p:spPr>
        <p:txBody>
          <a:bodyPr spcFirstLastPara="1" wrap="square" lIns="91425" tIns="45700" rIns="91425" bIns="45700" anchor="t" anchorCtr="0">
            <a:normAutofit fontScale="92500"/>
          </a:bodyPr>
          <a:lstStyle/>
          <a:p>
            <a:pPr marL="0" marR="0" lvl="1" indent="0" algn="l" rtl="0">
              <a:lnSpc>
                <a:spcPct val="110000"/>
              </a:lnSpc>
              <a:spcBef>
                <a:spcPts val="0"/>
              </a:spcBef>
              <a:spcAft>
                <a:spcPts val="0"/>
              </a:spcAft>
              <a:buClr>
                <a:schemeClr val="dk2"/>
              </a:buClr>
              <a:buSzPts val="1867"/>
              <a:buFont typeface="Gill Sans"/>
              <a:buNone/>
            </a:pPr>
            <a:r>
              <a:rPr lang="en-US" sz="2800" b="1" i="0" u="none" strike="noStrike" cap="none" dirty="0">
                <a:solidFill>
                  <a:srgbClr val="595959"/>
                </a:solidFill>
                <a:latin typeface="Calibri"/>
                <a:ea typeface="Calibri"/>
                <a:cs typeface="Calibri"/>
                <a:sym typeface="Calibri"/>
              </a:rPr>
              <a:t>Responses are generally effective</a:t>
            </a:r>
            <a:endParaRPr sz="2000" b="0" i="0" u="none" strike="noStrike" cap="none" dirty="0">
              <a:solidFill>
                <a:srgbClr val="000000"/>
              </a:solidFill>
              <a:latin typeface="Arial"/>
              <a:ea typeface="Arial"/>
              <a:cs typeface="Arial"/>
              <a:sym typeface="Arial"/>
            </a:endParaRPr>
          </a:p>
          <a:p>
            <a:pPr marL="444489" marR="0" lvl="2" indent="-228594" algn="l" rtl="0">
              <a:lnSpc>
                <a:spcPct val="110000"/>
              </a:lnSpc>
              <a:spcBef>
                <a:spcPts val="700"/>
              </a:spcBef>
              <a:spcAft>
                <a:spcPts val="0"/>
              </a:spcAft>
              <a:buClr>
                <a:schemeClr val="dk2"/>
              </a:buClr>
              <a:buSzPts val="1600"/>
              <a:buFont typeface="Arial"/>
              <a:buChar char="•"/>
            </a:pPr>
            <a:r>
              <a:rPr lang="en-US" sz="2400" b="0" i="0" u="none" strike="noStrike" cap="none" dirty="0">
                <a:solidFill>
                  <a:srgbClr val="595959"/>
                </a:solidFill>
                <a:latin typeface="Calibri"/>
                <a:ea typeface="Calibri"/>
                <a:cs typeface="Calibri"/>
                <a:sym typeface="Calibri"/>
              </a:rPr>
              <a:t>Few cases (&lt;7%) have occurred after 2 mOPV2 SIAs were implemented. </a:t>
            </a:r>
            <a:r>
              <a:rPr lang="en-US" sz="2400" b="1" i="0" u="none" strike="noStrike" cap="none" dirty="0">
                <a:solidFill>
                  <a:srgbClr val="595959"/>
                </a:solidFill>
                <a:latin typeface="Calibri"/>
                <a:ea typeface="Calibri"/>
                <a:cs typeface="Calibri"/>
                <a:sym typeface="Calibri"/>
              </a:rPr>
              <a:t>77% of infected districts have had no detections after the 2</a:t>
            </a:r>
            <a:r>
              <a:rPr lang="en-US" sz="2400" b="1" i="0" u="none" strike="noStrike" cap="none" baseline="30000" dirty="0">
                <a:solidFill>
                  <a:srgbClr val="595959"/>
                </a:solidFill>
                <a:latin typeface="Calibri"/>
                <a:ea typeface="Calibri"/>
                <a:cs typeface="Calibri"/>
                <a:sym typeface="Calibri"/>
              </a:rPr>
              <a:t>nd</a:t>
            </a:r>
            <a:r>
              <a:rPr lang="en-US" sz="2400" b="1" i="0" u="none" strike="noStrike" cap="none" dirty="0">
                <a:solidFill>
                  <a:srgbClr val="595959"/>
                </a:solidFill>
                <a:latin typeface="Calibri"/>
                <a:ea typeface="Calibri"/>
                <a:cs typeface="Calibri"/>
                <a:sym typeface="Calibri"/>
              </a:rPr>
              <a:t> SIA</a:t>
            </a:r>
            <a:endParaRPr sz="2000" b="0" i="0" u="none" strike="noStrike" cap="none" dirty="0">
              <a:solidFill>
                <a:srgbClr val="000000"/>
              </a:solidFill>
              <a:latin typeface="Arial"/>
              <a:ea typeface="Arial"/>
              <a:cs typeface="Arial"/>
              <a:sym typeface="Arial"/>
            </a:endParaRPr>
          </a:p>
          <a:p>
            <a:pPr marL="444489" marR="0" lvl="2" indent="-228594" algn="l" rtl="0">
              <a:lnSpc>
                <a:spcPct val="110000"/>
              </a:lnSpc>
              <a:spcBef>
                <a:spcPts val="700"/>
              </a:spcBef>
              <a:spcAft>
                <a:spcPts val="0"/>
              </a:spcAft>
              <a:buClr>
                <a:schemeClr val="dk2"/>
              </a:buClr>
              <a:buSzPts val="1600"/>
              <a:buFont typeface="Arial"/>
              <a:buChar char="•"/>
            </a:pPr>
            <a:r>
              <a:rPr lang="en-US" sz="2400" b="0" i="0" u="none" strike="noStrike" cap="none" dirty="0">
                <a:solidFill>
                  <a:srgbClr val="595959"/>
                </a:solidFill>
                <a:latin typeface="Calibri"/>
                <a:ea typeface="Calibri"/>
                <a:cs typeface="Calibri"/>
                <a:sym typeface="Calibri"/>
              </a:rPr>
              <a:t>Examples of extended breakthrough exist: </a:t>
            </a:r>
            <a:r>
              <a:rPr lang="en-US" sz="2400" b="0" i="0" u="none" strike="noStrike" cap="none" dirty="0" err="1">
                <a:solidFill>
                  <a:srgbClr val="595959"/>
                </a:solidFill>
                <a:latin typeface="Calibri"/>
                <a:ea typeface="Calibri"/>
                <a:cs typeface="Calibri"/>
                <a:sym typeface="Calibri"/>
              </a:rPr>
              <a:t>Haut</a:t>
            </a:r>
            <a:r>
              <a:rPr lang="en-US" sz="2400" b="0" i="0" u="none" strike="noStrike" cap="none" dirty="0">
                <a:solidFill>
                  <a:srgbClr val="595959"/>
                </a:solidFill>
                <a:latin typeface="Calibri"/>
                <a:ea typeface="Calibri"/>
                <a:cs typeface="Calibri"/>
                <a:sym typeface="Calibri"/>
              </a:rPr>
              <a:t> Lomami, </a:t>
            </a:r>
            <a:r>
              <a:rPr lang="en-US" sz="2400" b="0" i="0" u="none" strike="noStrike" cap="none" dirty="0" err="1">
                <a:solidFill>
                  <a:srgbClr val="595959"/>
                </a:solidFill>
                <a:latin typeface="Calibri"/>
                <a:ea typeface="Calibri"/>
                <a:cs typeface="Calibri"/>
                <a:sym typeface="Calibri"/>
              </a:rPr>
              <a:t>Kwara</a:t>
            </a:r>
            <a:r>
              <a:rPr lang="en-US" sz="2400" b="0" i="0" u="none" strike="noStrike" cap="none" dirty="0">
                <a:solidFill>
                  <a:srgbClr val="595959"/>
                </a:solidFill>
                <a:latin typeface="Calibri"/>
                <a:ea typeface="Calibri"/>
                <a:cs typeface="Calibri"/>
                <a:sym typeface="Calibri"/>
              </a:rPr>
              <a:t>, around inaccessible areas (</a:t>
            </a:r>
            <a:r>
              <a:rPr lang="en-US" sz="2400" b="0" i="0" u="none" strike="noStrike" cap="none" dirty="0" err="1">
                <a:solidFill>
                  <a:srgbClr val="595959"/>
                </a:solidFill>
                <a:latin typeface="Calibri"/>
                <a:ea typeface="Calibri"/>
                <a:cs typeface="Calibri"/>
                <a:sym typeface="Calibri"/>
              </a:rPr>
              <a:t>Borno</a:t>
            </a:r>
            <a:r>
              <a:rPr lang="en-US" sz="2400" b="0" i="0" u="none" strike="noStrike" cap="none" dirty="0">
                <a:solidFill>
                  <a:srgbClr val="595959"/>
                </a:solidFill>
                <a:latin typeface="Calibri"/>
                <a:ea typeface="Calibri"/>
                <a:cs typeface="Calibri"/>
                <a:sym typeface="Calibri"/>
              </a:rPr>
              <a:t>, Mogadishu)</a:t>
            </a:r>
            <a:endParaRPr sz="2000" b="0" i="0" u="none" strike="noStrike" cap="none" dirty="0">
              <a:solidFill>
                <a:srgbClr val="000000"/>
              </a:solidFill>
              <a:latin typeface="Arial"/>
              <a:ea typeface="Arial"/>
              <a:cs typeface="Arial"/>
              <a:sym typeface="Arial"/>
            </a:endParaRPr>
          </a:p>
          <a:p>
            <a:pPr marL="228600" marR="0" lvl="0" indent="-101600" algn="l" rtl="0">
              <a:lnSpc>
                <a:spcPct val="110000"/>
              </a:lnSpc>
              <a:spcBef>
                <a:spcPts val="700"/>
              </a:spcBef>
              <a:spcAft>
                <a:spcPts val="0"/>
              </a:spcAft>
              <a:buClr>
                <a:schemeClr val="dk2"/>
              </a:buClr>
              <a:buSzPts val="2000"/>
              <a:buFont typeface="Arial"/>
              <a:buNone/>
            </a:pPr>
            <a:endParaRPr sz="3200" b="1" i="0" u="none" strike="noStrike" cap="none" dirty="0">
              <a:solidFill>
                <a:srgbClr val="595959"/>
              </a:solidFill>
              <a:latin typeface="Calibri"/>
              <a:ea typeface="Calibri"/>
              <a:cs typeface="Calibri"/>
              <a:sym typeface="Calibri"/>
            </a:endParaRPr>
          </a:p>
        </p:txBody>
      </p:sp>
      <p:sp>
        <p:nvSpPr>
          <p:cNvPr id="700" name="Google Shape;700;p54"/>
          <p:cNvSpPr txBox="1"/>
          <p:nvPr/>
        </p:nvSpPr>
        <p:spPr>
          <a:xfrm>
            <a:off x="481263" y="473716"/>
            <a:ext cx="11207167" cy="1196195"/>
          </a:xfrm>
          <a:prstGeom prst="rect">
            <a:avLst/>
          </a:prstGeom>
          <a:solidFill>
            <a:schemeClr val="bg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1074C6"/>
              </a:buClr>
              <a:buSzPts val="3600"/>
              <a:buFont typeface="Arial"/>
              <a:buNone/>
            </a:pPr>
            <a:r>
              <a:rPr lang="en-US" sz="3200" b="1" i="0" u="none" strike="noStrike" cap="none" dirty="0">
                <a:solidFill>
                  <a:srgbClr val="1074C6"/>
                </a:solidFill>
                <a:latin typeface="Arial"/>
                <a:ea typeface="Arial"/>
                <a:cs typeface="Arial"/>
                <a:sym typeface="Arial"/>
              </a:rPr>
              <a:t>mOPV2 Rounds Largely Effective in Stopping most of the cVDPV2 Outbreaks</a:t>
            </a:r>
          </a:p>
        </p:txBody>
      </p:sp>
      <p:sp>
        <p:nvSpPr>
          <p:cNvPr id="701" name="Google Shape;701;p54"/>
          <p:cNvSpPr txBox="1"/>
          <p:nvPr/>
        </p:nvSpPr>
        <p:spPr>
          <a:xfrm>
            <a:off x="756627" y="5617436"/>
            <a:ext cx="5085583" cy="91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70AD47"/>
              </a:buClr>
              <a:buSzPts val="1200"/>
              <a:buFont typeface="Arial"/>
              <a:buNone/>
            </a:pPr>
            <a:r>
              <a:rPr lang="en-US" sz="1200" b="0" i="0" u="none" strike="noStrike" cap="none" dirty="0">
                <a:solidFill>
                  <a:srgbClr val="70AD47"/>
                </a:solidFill>
                <a:latin typeface="Arial"/>
                <a:ea typeface="Arial"/>
                <a:cs typeface="Arial"/>
                <a:sym typeface="Arial"/>
              </a:rPr>
              <a:t>Notes: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0AD47"/>
              </a:buClr>
              <a:buSzPts val="1200"/>
              <a:buFont typeface="Arial"/>
              <a:buNone/>
            </a:pPr>
            <a:r>
              <a:rPr lang="en-US" sz="1200" b="0" i="0" u="none" strike="noStrike" cap="none" dirty="0">
                <a:solidFill>
                  <a:srgbClr val="70AD47"/>
                </a:solidFill>
                <a:latin typeface="Arial"/>
                <a:ea typeface="Arial"/>
                <a:cs typeface="Arial"/>
                <a:sym typeface="Arial"/>
              </a:rPr>
              <a:t>Analysis limited to districts with &gt;90 days of follow-up from the 2</a:t>
            </a:r>
            <a:r>
              <a:rPr lang="en-US" sz="1200" b="0" i="0" u="none" strike="noStrike" cap="none" baseline="30000" dirty="0">
                <a:solidFill>
                  <a:srgbClr val="70AD47"/>
                </a:solidFill>
                <a:latin typeface="Arial"/>
                <a:ea typeface="Arial"/>
                <a:cs typeface="Arial"/>
                <a:sym typeface="Arial"/>
              </a:rPr>
              <a:t>nd</a:t>
            </a:r>
            <a:r>
              <a:rPr lang="en-US" sz="1200" b="0" i="0" u="none" strike="noStrike" cap="none" dirty="0">
                <a:solidFill>
                  <a:srgbClr val="70AD47"/>
                </a:solidFill>
                <a:latin typeface="Arial"/>
                <a:ea typeface="Arial"/>
                <a:cs typeface="Arial"/>
                <a:sym typeface="Arial"/>
              </a:rPr>
              <a:t> SIA,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0AD47"/>
              </a:buClr>
              <a:buSzPts val="1200"/>
              <a:buFont typeface="Arial"/>
              <a:buNone/>
            </a:pPr>
            <a:r>
              <a:rPr lang="en-US" sz="1200" b="0" i="0" u="none" strike="noStrike" cap="none" dirty="0">
                <a:solidFill>
                  <a:srgbClr val="70AD47"/>
                </a:solidFill>
                <a:latin typeface="Arial"/>
                <a:ea typeface="Arial"/>
                <a:cs typeface="Arial"/>
                <a:sym typeface="Arial"/>
              </a:rPr>
              <a:t>	and accessible areas (</a:t>
            </a:r>
            <a:r>
              <a:rPr lang="en-US" sz="1200" b="0" i="0" u="none" strike="noStrike" cap="none" dirty="0" err="1">
                <a:solidFill>
                  <a:srgbClr val="70AD47"/>
                </a:solidFill>
                <a:latin typeface="Arial"/>
                <a:ea typeface="Arial"/>
                <a:cs typeface="Arial"/>
                <a:sym typeface="Arial"/>
              </a:rPr>
              <a:t>Borno</a:t>
            </a:r>
            <a:r>
              <a:rPr lang="en-US" sz="1200" b="0" i="0" u="none" strike="noStrike" cap="none" dirty="0">
                <a:solidFill>
                  <a:srgbClr val="70AD47"/>
                </a:solidFill>
                <a:latin typeface="Arial"/>
                <a:ea typeface="Arial"/>
                <a:cs typeface="Arial"/>
                <a:sym typeface="Arial"/>
              </a:rPr>
              <a:t>, Mogadishu removed)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0AD47"/>
              </a:buClr>
              <a:buSzPts val="1200"/>
              <a:buFont typeface="Arial"/>
              <a:buNone/>
            </a:pPr>
            <a:r>
              <a:rPr lang="en-US" sz="1200" b="0" i="0" u="none" strike="noStrike" cap="none" dirty="0">
                <a:solidFill>
                  <a:srgbClr val="70AD47"/>
                </a:solidFill>
                <a:latin typeface="Arial"/>
                <a:ea typeface="Arial"/>
                <a:cs typeface="Arial"/>
                <a:sym typeface="Arial"/>
              </a:rPr>
              <a:t>Additional interventions took place (additional mOPV2 SIAs, IPV SIAs)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0AD47"/>
              </a:buClr>
              <a:buSzPts val="1200"/>
              <a:buFont typeface="Arial"/>
              <a:buNone/>
            </a:pPr>
            <a:r>
              <a:rPr lang="en-US" sz="1200" b="0" i="0" u="none" strike="noStrike" cap="none" dirty="0">
                <a:solidFill>
                  <a:srgbClr val="70AD47"/>
                </a:solidFill>
                <a:latin typeface="Arial"/>
                <a:ea typeface="Arial"/>
                <a:cs typeface="Arial"/>
                <a:sym typeface="Arial"/>
              </a:rPr>
              <a:t>SIA dates in POLIS often precede implementation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0AD47"/>
              </a:buClr>
              <a:buSzPts val="1200"/>
              <a:buFont typeface="Arial"/>
              <a:buNone/>
            </a:pPr>
            <a:r>
              <a:rPr lang="en-US" sz="1200" b="0" i="0" u="none" strike="noStrike" cap="none" dirty="0">
                <a:solidFill>
                  <a:srgbClr val="70AD47"/>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96108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9"/>
          <p:cNvSpPr txBox="1">
            <a:spLocks noGrp="1"/>
          </p:cNvSpPr>
          <p:nvPr>
            <p:ph type="title"/>
          </p:nvPr>
        </p:nvSpPr>
        <p:spPr>
          <a:xfrm>
            <a:off x="661607" y="319088"/>
            <a:ext cx="10047151" cy="5835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a:solidFill>
                  <a:srgbClr val="E46C0A"/>
                </a:solidFill>
              </a:rPr>
              <a:t>Preparing for resumption of cVDVP2 activities </a:t>
            </a:r>
            <a:br>
              <a:rPr lang="en-US" sz="3600" b="1">
                <a:solidFill>
                  <a:srgbClr val="E46C0A"/>
                </a:solidFill>
              </a:rPr>
            </a:br>
            <a:r>
              <a:rPr lang="en-US" sz="3600" b="1">
                <a:solidFill>
                  <a:srgbClr val="E46C0A"/>
                </a:solidFill>
              </a:rPr>
              <a:t>in Africa</a:t>
            </a:r>
            <a:endParaRPr/>
          </a:p>
        </p:txBody>
      </p:sp>
      <p:sp>
        <p:nvSpPr>
          <p:cNvPr id="383" name="Google Shape;383;p29"/>
          <p:cNvSpPr txBox="1">
            <a:spLocks noGrp="1"/>
          </p:cNvSpPr>
          <p:nvPr>
            <p:ph type="body" idx="1"/>
          </p:nvPr>
        </p:nvSpPr>
        <p:spPr>
          <a:xfrm>
            <a:off x="522878" y="1533852"/>
            <a:ext cx="5162305" cy="4833383"/>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Clr>
                <a:schemeClr val="dk1"/>
              </a:buClr>
              <a:buSzPts val="1400"/>
              <a:buChar char="•"/>
            </a:pPr>
            <a:r>
              <a:rPr lang="en-US" sz="1400">
                <a:latin typeface="Calibri"/>
                <a:ea typeface="Calibri"/>
                <a:cs typeface="Calibri"/>
                <a:sym typeface="Calibri"/>
              </a:rPr>
              <a:t>Working groups established by the OPRTT, Regional Offices, and the Africa Rapid Response Team (RRT) to prepare for resumption of activities (</a:t>
            </a:r>
            <a:r>
              <a:rPr lang="en-US" sz="1400" i="1">
                <a:latin typeface="Calibri"/>
                <a:ea typeface="Calibri"/>
                <a:cs typeface="Calibri"/>
                <a:sym typeface="Calibri"/>
              </a:rPr>
              <a:t>i.e. microplanning, budgeting, preparedness tools, deployment management, weekly reporting of activities, vaccine management, C4D, etc)</a:t>
            </a:r>
            <a:endParaRPr/>
          </a:p>
          <a:p>
            <a:pPr marL="342900" lvl="0" indent="-342900" algn="l" rtl="0">
              <a:lnSpc>
                <a:spcPct val="120000"/>
              </a:lnSpc>
              <a:spcBef>
                <a:spcPts val="450"/>
              </a:spcBef>
              <a:spcAft>
                <a:spcPts val="0"/>
              </a:spcAft>
              <a:buClr>
                <a:schemeClr val="dk1"/>
              </a:buClr>
              <a:buSzPts val="1400"/>
              <a:buChar char="•"/>
            </a:pPr>
            <a:r>
              <a:rPr lang="en-US" sz="1400">
                <a:latin typeface="Calibri"/>
                <a:ea typeface="Calibri"/>
                <a:cs typeface="Calibri"/>
                <a:sym typeface="Calibri"/>
              </a:rPr>
              <a:t>Country teams including GPEI coordinators, data managers, and others briefed on the updated tools ahead of the planned restart</a:t>
            </a:r>
            <a:endParaRPr/>
          </a:p>
          <a:p>
            <a:pPr marL="342900" lvl="0" indent="-342900" algn="l" rtl="0">
              <a:lnSpc>
                <a:spcPct val="120000"/>
              </a:lnSpc>
              <a:spcBef>
                <a:spcPts val="900"/>
              </a:spcBef>
              <a:spcAft>
                <a:spcPts val="0"/>
              </a:spcAft>
              <a:buClr>
                <a:schemeClr val="dk1"/>
              </a:buClr>
              <a:buSzPts val="1400"/>
              <a:buChar char="•"/>
            </a:pPr>
            <a:r>
              <a:rPr lang="en-US" sz="1400">
                <a:latin typeface="Calibri"/>
                <a:ea typeface="Calibri"/>
                <a:cs typeface="Calibri"/>
                <a:sym typeface="Calibri"/>
              </a:rPr>
              <a:t>The Africa RRT in coordination with the Imperial College, Partners, and GPEI coordinators in countries prepared sub-regional risk assessments (see proposed scope of response in the next slide)</a:t>
            </a:r>
            <a:endParaRPr/>
          </a:p>
          <a:p>
            <a:pPr marL="342900" lvl="0" indent="-342900" algn="l" rtl="0">
              <a:lnSpc>
                <a:spcPct val="120000"/>
              </a:lnSpc>
              <a:spcBef>
                <a:spcPts val="900"/>
              </a:spcBef>
              <a:spcAft>
                <a:spcPts val="0"/>
              </a:spcAft>
              <a:buClr>
                <a:schemeClr val="dk1"/>
              </a:buClr>
              <a:buSzPts val="1400"/>
              <a:buChar char="•"/>
            </a:pPr>
            <a:r>
              <a:rPr lang="en-US" sz="1400">
                <a:latin typeface="Calibri"/>
                <a:ea typeface="Calibri"/>
                <a:cs typeface="Calibri"/>
                <a:sym typeface="Calibri"/>
              </a:rPr>
              <a:t>The OPRTT, RRT, and Regional offices are monitoring country preparedness to resume activities on a weekly basis, and continuing to provide technical guidance where needed</a:t>
            </a:r>
            <a:endParaRPr/>
          </a:p>
          <a:p>
            <a:pPr marL="342900" lvl="0" indent="-342900" algn="l" rtl="0">
              <a:lnSpc>
                <a:spcPct val="120000"/>
              </a:lnSpc>
              <a:spcBef>
                <a:spcPts val="900"/>
              </a:spcBef>
              <a:spcAft>
                <a:spcPts val="0"/>
              </a:spcAft>
              <a:buClr>
                <a:schemeClr val="dk1"/>
              </a:buClr>
              <a:buSzPts val="1400"/>
              <a:buChar char="•"/>
            </a:pPr>
            <a:r>
              <a:rPr lang="en-US" sz="1400">
                <a:latin typeface="Calibri"/>
                <a:ea typeface="Calibri"/>
                <a:cs typeface="Calibri"/>
                <a:sym typeface="Calibri"/>
              </a:rPr>
              <a:t>Surge budgets for July to December 2020 were completed to facilitate recruitment/renewal of contracts</a:t>
            </a:r>
            <a:endParaRPr/>
          </a:p>
        </p:txBody>
      </p:sp>
      <p:sp>
        <p:nvSpPr>
          <p:cNvPr id="384" name="Google Shape;38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29</a:t>
            </a:fld>
            <a:endParaRPr sz="900">
              <a:solidFill>
                <a:srgbClr val="FFFFFF"/>
              </a:solidFill>
              <a:latin typeface="Calibri"/>
              <a:ea typeface="Calibri"/>
              <a:cs typeface="Calibri"/>
              <a:sym typeface="Calibri"/>
            </a:endParaRPr>
          </a:p>
        </p:txBody>
      </p:sp>
      <p:pic>
        <p:nvPicPr>
          <p:cNvPr id="385" name="Google Shape;385;p29"/>
          <p:cNvPicPr preferRelativeResize="0"/>
          <p:nvPr/>
        </p:nvPicPr>
        <p:blipFill rotWithShape="1">
          <a:blip r:embed="rId3">
            <a:alphaModFix/>
          </a:blip>
          <a:srcRect l="1987" r="3363"/>
          <a:stretch/>
        </p:blipFill>
        <p:spPr>
          <a:xfrm>
            <a:off x="5836097" y="1945332"/>
            <a:ext cx="6143912" cy="4593580"/>
          </a:xfrm>
          <a:prstGeom prst="rect">
            <a:avLst/>
          </a:prstGeom>
          <a:noFill/>
          <a:ln>
            <a:noFill/>
          </a:ln>
        </p:spPr>
      </p:pic>
      <p:sp>
        <p:nvSpPr>
          <p:cNvPr id="386" name="Google Shape;386;p29"/>
          <p:cNvSpPr txBox="1"/>
          <p:nvPr/>
        </p:nvSpPr>
        <p:spPr>
          <a:xfrm>
            <a:off x="6093101" y="1533852"/>
            <a:ext cx="6091108" cy="41148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PROPOSED SCOPE OF RESPONSE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targeting approximately 40 million children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3"/>
          <p:cNvSpPr txBox="1"/>
          <p:nvPr/>
        </p:nvSpPr>
        <p:spPr>
          <a:xfrm>
            <a:off x="2511706" y="3108630"/>
            <a:ext cx="9614034" cy="1239706"/>
          </a:xfrm>
          <a:prstGeom prst="rect">
            <a:avLst/>
          </a:prstGeom>
          <a:noFill/>
          <a:ln>
            <a:noFill/>
          </a:ln>
        </p:spPr>
        <p:txBody>
          <a:bodyPr spcFirstLastPara="1" wrap="square" lIns="0" tIns="93600" rIns="0" bIns="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Implications of the COVID-19 Pandemic on Polio Eradication </a:t>
            </a:r>
            <a:endParaRPr sz="1400" b="0" i="0" u="none" strike="noStrike" cap="none">
              <a:solidFill>
                <a:srgbClr val="000000"/>
              </a:solidFill>
              <a:latin typeface="Arial"/>
              <a:ea typeface="Arial"/>
              <a:cs typeface="Arial"/>
              <a:sym typeface="Arial"/>
            </a:endParaRPr>
          </a:p>
        </p:txBody>
      </p:sp>
      <p:sp>
        <p:nvSpPr>
          <p:cNvPr id="65" name="Google Shape;65;p3"/>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66" name="Google Shape;66;p3"/>
          <p:cNvSpPr txBox="1"/>
          <p:nvPr/>
        </p:nvSpPr>
        <p:spPr>
          <a:xfrm>
            <a:off x="7011120" y="5029918"/>
            <a:ext cx="443204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7" name="Google Shape;67;p3"/>
          <p:cNvPicPr preferRelativeResize="0"/>
          <p:nvPr/>
        </p:nvPicPr>
        <p:blipFill rotWithShape="1">
          <a:blip r:embed="rId4">
            <a:alphaModFix/>
          </a:blip>
          <a:srcRect/>
          <a:stretch/>
        </p:blipFill>
        <p:spPr>
          <a:xfrm>
            <a:off x="10314156" y="4683757"/>
            <a:ext cx="1326040" cy="707221"/>
          </a:xfrm>
          <a:prstGeom prst="rect">
            <a:avLst/>
          </a:prstGeom>
          <a:noFill/>
          <a:ln>
            <a:noFill/>
          </a:ln>
        </p:spPr>
      </p:pic>
      <p:pic>
        <p:nvPicPr>
          <p:cNvPr id="68" name="Google Shape;68;p3" descr="A close up of a sign&#10;&#10;Description generated with very high confidence"/>
          <p:cNvPicPr preferRelativeResize="0"/>
          <p:nvPr/>
        </p:nvPicPr>
        <p:blipFill rotWithShape="1">
          <a:blip r:embed="rId5">
            <a:alphaModFix/>
          </a:blip>
          <a:srcRect/>
          <a:stretch/>
        </p:blipFill>
        <p:spPr>
          <a:xfrm>
            <a:off x="8802689" y="4904535"/>
            <a:ext cx="1526630" cy="306689"/>
          </a:xfrm>
          <a:prstGeom prst="rect">
            <a:avLst/>
          </a:prstGeom>
          <a:noFill/>
          <a:ln>
            <a:noFill/>
          </a:ln>
        </p:spPr>
      </p:pic>
      <p:pic>
        <p:nvPicPr>
          <p:cNvPr id="69" name="Google Shape;69;p3"/>
          <p:cNvPicPr preferRelativeResize="0"/>
          <p:nvPr/>
        </p:nvPicPr>
        <p:blipFill rotWithShape="1">
          <a:blip r:embed="rId6">
            <a:alphaModFix/>
          </a:blip>
          <a:srcRect/>
          <a:stretch/>
        </p:blipFill>
        <p:spPr>
          <a:xfrm>
            <a:off x="7694344" y="4718113"/>
            <a:ext cx="979714" cy="707221"/>
          </a:xfrm>
          <a:prstGeom prst="rect">
            <a:avLst/>
          </a:prstGeom>
          <a:noFill/>
          <a:ln>
            <a:noFill/>
          </a:ln>
        </p:spPr>
      </p:pic>
      <p:pic>
        <p:nvPicPr>
          <p:cNvPr id="70" name="Google Shape;70;p3" descr="A picture containing clipart&#10;&#10;Description generated with very high confidence"/>
          <p:cNvPicPr preferRelativeResize="0"/>
          <p:nvPr/>
        </p:nvPicPr>
        <p:blipFill rotWithShape="1">
          <a:blip r:embed="rId7">
            <a:alphaModFix/>
          </a:blip>
          <a:srcRect/>
          <a:stretch/>
        </p:blipFill>
        <p:spPr>
          <a:xfrm>
            <a:off x="6038103" y="4754942"/>
            <a:ext cx="1390758" cy="636036"/>
          </a:xfrm>
          <a:prstGeom prst="rect">
            <a:avLst/>
          </a:prstGeom>
          <a:noFill/>
          <a:ln>
            <a:noFill/>
          </a:ln>
        </p:spPr>
      </p:pic>
      <p:pic>
        <p:nvPicPr>
          <p:cNvPr id="71" name="Google Shape;71;p3"/>
          <p:cNvPicPr preferRelativeResize="0"/>
          <p:nvPr/>
        </p:nvPicPr>
        <p:blipFill rotWithShape="1">
          <a:blip r:embed="rId8">
            <a:alphaModFix/>
          </a:blip>
          <a:srcRect/>
          <a:stretch/>
        </p:blipFill>
        <p:spPr>
          <a:xfrm>
            <a:off x="4540911" y="4867316"/>
            <a:ext cx="1340804" cy="325205"/>
          </a:xfrm>
          <a:prstGeom prst="rect">
            <a:avLst/>
          </a:prstGeom>
          <a:noFill/>
          <a:ln>
            <a:noFill/>
          </a:ln>
        </p:spPr>
      </p:pic>
      <p:pic>
        <p:nvPicPr>
          <p:cNvPr id="72" name="Google Shape;72;p3" descr="A close up of a sign&#10;&#10;Description generated with very high confidence"/>
          <p:cNvPicPr preferRelativeResize="0"/>
          <p:nvPr/>
        </p:nvPicPr>
        <p:blipFill rotWithShape="1">
          <a:blip r:embed="rId9">
            <a:alphaModFix/>
          </a:blip>
          <a:srcRect/>
          <a:stretch/>
        </p:blipFill>
        <p:spPr>
          <a:xfrm>
            <a:off x="2823411" y="4784569"/>
            <a:ext cx="1469696" cy="463261"/>
          </a:xfrm>
          <a:prstGeom prst="rect">
            <a:avLst/>
          </a:prstGeom>
          <a:noFill/>
          <a:ln>
            <a:noFill/>
          </a:ln>
        </p:spPr>
      </p:pic>
      <p:sp>
        <p:nvSpPr>
          <p:cNvPr id="73" name="Google Shape;73;p3"/>
          <p:cNvSpPr txBox="1"/>
          <p:nvPr/>
        </p:nvSpPr>
        <p:spPr>
          <a:xfrm>
            <a:off x="815261" y="3242587"/>
            <a:ext cx="1415859" cy="971792"/>
          </a:xfrm>
          <a:prstGeom prst="rect">
            <a:avLst/>
          </a:prstGeom>
          <a:noFill/>
          <a:ln>
            <a:noFill/>
          </a:ln>
        </p:spPr>
        <p:txBody>
          <a:bodyPr spcFirstLastPara="1" wrap="square" lIns="0" tIns="93600" rIns="0" bIns="0" anchor="ctr" anchorCtr="0">
            <a:norm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Section 1</a:t>
            </a:r>
            <a:endParaRPr sz="25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0"/>
          <p:cNvSpPr/>
          <p:nvPr/>
        </p:nvSpPr>
        <p:spPr>
          <a:xfrm>
            <a:off x="1524000" y="517391"/>
            <a:ext cx="283112" cy="5486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4" name="Google Shape;394;p30" descr="A close up of a map&#10;&#10;Description generated with high confidence"/>
          <p:cNvPicPr preferRelativeResize="0"/>
          <p:nvPr/>
        </p:nvPicPr>
        <p:blipFill rotWithShape="1">
          <a:blip r:embed="rId3">
            <a:alphaModFix/>
          </a:blip>
          <a:srcRect/>
          <a:stretch/>
        </p:blipFill>
        <p:spPr>
          <a:xfrm>
            <a:off x="7419199" y="1630001"/>
            <a:ext cx="3966916" cy="2740036"/>
          </a:xfrm>
          <a:prstGeom prst="rect">
            <a:avLst/>
          </a:prstGeom>
          <a:noFill/>
          <a:ln w="9525" cap="flat" cmpd="sng">
            <a:solidFill>
              <a:schemeClr val="dk1"/>
            </a:solidFill>
            <a:prstDash val="solid"/>
            <a:round/>
            <a:headEnd type="none" w="sm" len="sm"/>
            <a:tailEnd type="none" w="sm" len="sm"/>
          </a:ln>
        </p:spPr>
      </p:pic>
      <p:sp>
        <p:nvSpPr>
          <p:cNvPr id="395" name="Google Shape;395;p30"/>
          <p:cNvSpPr txBox="1">
            <a:spLocks noGrp="1"/>
          </p:cNvSpPr>
          <p:nvPr>
            <p:ph type="ftr" idx="11"/>
          </p:nvPr>
        </p:nvSpPr>
        <p:spPr>
          <a:xfrm>
            <a:off x="1524000" y="-276455"/>
            <a:ext cx="0" cy="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solidFill>
                  <a:srgbClr val="000000"/>
                </a:solidFill>
              </a:rPr>
              <a:t>|</a:t>
            </a:r>
            <a:endParaRPr/>
          </a:p>
        </p:txBody>
      </p:sp>
      <p:sp>
        <p:nvSpPr>
          <p:cNvPr id="396" name="Google Shape;396;p30"/>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30</a:t>
            </a:fld>
            <a:endParaRPr>
              <a:solidFill>
                <a:srgbClr val="000000"/>
              </a:solidFill>
            </a:endParaRPr>
          </a:p>
        </p:txBody>
      </p:sp>
      <p:cxnSp>
        <p:nvCxnSpPr>
          <p:cNvPr id="397" name="Google Shape;397;p30"/>
          <p:cNvCxnSpPr/>
          <p:nvPr/>
        </p:nvCxnSpPr>
        <p:spPr>
          <a:xfrm rot="10800000" flipH="1">
            <a:off x="9264493" y="2108585"/>
            <a:ext cx="936684" cy="257"/>
          </a:xfrm>
          <a:prstGeom prst="straightConnector1">
            <a:avLst/>
          </a:prstGeom>
          <a:noFill/>
          <a:ln w="9525" cap="flat" cmpd="sng">
            <a:solidFill>
              <a:schemeClr val="dk1"/>
            </a:solidFill>
            <a:prstDash val="solid"/>
            <a:round/>
            <a:headEnd type="none" w="sm" len="sm"/>
            <a:tailEnd type="none" w="sm" len="sm"/>
          </a:ln>
        </p:spPr>
      </p:cxnSp>
      <p:sp>
        <p:nvSpPr>
          <p:cNvPr id="398" name="Google Shape;398;p30"/>
          <p:cNvSpPr/>
          <p:nvPr/>
        </p:nvSpPr>
        <p:spPr>
          <a:xfrm>
            <a:off x="10201177" y="1846520"/>
            <a:ext cx="956934" cy="76310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p30"/>
          <p:cNvPicPr preferRelativeResize="0"/>
          <p:nvPr/>
        </p:nvPicPr>
        <p:blipFill rotWithShape="1">
          <a:blip r:embed="rId4">
            <a:alphaModFix/>
          </a:blip>
          <a:srcRect/>
          <a:stretch/>
        </p:blipFill>
        <p:spPr>
          <a:xfrm>
            <a:off x="1067204" y="4749637"/>
            <a:ext cx="1845456" cy="1571458"/>
          </a:xfrm>
          <a:prstGeom prst="rect">
            <a:avLst/>
          </a:prstGeom>
          <a:noFill/>
          <a:ln>
            <a:noFill/>
          </a:ln>
        </p:spPr>
      </p:pic>
      <p:sp>
        <p:nvSpPr>
          <p:cNvPr id="400" name="Google Shape;400;p30"/>
          <p:cNvSpPr txBox="1"/>
          <p:nvPr/>
        </p:nvSpPr>
        <p:spPr>
          <a:xfrm>
            <a:off x="985421" y="408288"/>
            <a:ext cx="8577775" cy="54864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46C0A"/>
              </a:buClr>
              <a:buSzPts val="3600"/>
              <a:buFont typeface="Calibri"/>
              <a:buNone/>
            </a:pPr>
            <a:r>
              <a:rPr lang="en-US" sz="3600" b="1" i="0" u="none" strike="noStrike" cap="none">
                <a:solidFill>
                  <a:srgbClr val="E46C0A"/>
                </a:solidFill>
                <a:latin typeface="Calibri"/>
                <a:ea typeface="Calibri"/>
                <a:cs typeface="Calibri"/>
                <a:sym typeface="Calibri"/>
              </a:rPr>
              <a:t>Somalia, Philippines, and Malaysia</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66092"/>
              </a:buClr>
              <a:buSzPts val="2000"/>
              <a:buFont typeface="Calibri"/>
              <a:buNone/>
            </a:pPr>
            <a:r>
              <a:rPr lang="en-US" sz="2000" b="1" i="0" u="none" strike="noStrike" cap="none">
                <a:solidFill>
                  <a:srgbClr val="366092"/>
                </a:solidFill>
                <a:latin typeface="Calibri"/>
                <a:ea typeface="Calibri"/>
                <a:cs typeface="Calibri"/>
                <a:sym typeface="Calibri"/>
              </a:rPr>
              <a:t>Viruses outside mOPV2 response zones –  July 2019-May 2020</a:t>
            </a:r>
            <a:endParaRPr sz="1400" b="0" i="0" u="none" strike="noStrike" cap="none">
              <a:solidFill>
                <a:srgbClr val="000000"/>
              </a:solidFill>
              <a:latin typeface="Arial"/>
              <a:ea typeface="Arial"/>
              <a:cs typeface="Arial"/>
              <a:sym typeface="Arial"/>
            </a:endParaRPr>
          </a:p>
        </p:txBody>
      </p:sp>
      <p:graphicFrame>
        <p:nvGraphicFramePr>
          <p:cNvPr id="401" name="Google Shape;401;p30"/>
          <p:cNvGraphicFramePr/>
          <p:nvPr/>
        </p:nvGraphicFramePr>
        <p:xfrm>
          <a:off x="3358675" y="2687320"/>
          <a:ext cx="3891725" cy="1483400"/>
        </p:xfrm>
        <a:graphic>
          <a:graphicData uri="http://schemas.openxmlformats.org/drawingml/2006/table">
            <a:tbl>
              <a:tblPr firstRow="1" bandRow="1">
                <a:noFill/>
                <a:tableStyleId>{25DE034C-2746-45D1-BE8D-549616A43D11}</a:tableStyleId>
              </a:tblPr>
              <a:tblGrid>
                <a:gridCol w="1344275">
                  <a:extLst>
                    <a:ext uri="{9D8B030D-6E8A-4147-A177-3AD203B41FA5}">
                      <a16:colId xmlns:a16="http://schemas.microsoft.com/office/drawing/2014/main" val="20000"/>
                    </a:ext>
                  </a:extLst>
                </a:gridCol>
                <a:gridCol w="1273725">
                  <a:extLst>
                    <a:ext uri="{9D8B030D-6E8A-4147-A177-3AD203B41FA5}">
                      <a16:colId xmlns:a16="http://schemas.microsoft.com/office/drawing/2014/main" val="20001"/>
                    </a:ext>
                  </a:extLst>
                </a:gridCol>
                <a:gridCol w="127372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Country</a:t>
                      </a:r>
                      <a:endParaRPr sz="1400" u="none" strike="noStrike" cap="none"/>
                    </a:p>
                  </a:txBody>
                  <a:tcPr marL="91450" marR="91450" marT="45725" marB="45725" anchor="b"/>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AFP</a:t>
                      </a:r>
                      <a:endParaRPr sz="1400" u="none" strike="noStrike" cap="none"/>
                    </a:p>
                  </a:txBody>
                  <a:tcPr marL="91450" marR="91450" marT="45725" marB="45725" anchor="b"/>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ES</a:t>
                      </a:r>
                      <a:endParaRPr sz="1400" u="none" strike="noStrike" cap="none"/>
                    </a:p>
                  </a:txBody>
                  <a:tcPr marL="91450" marR="91450" marT="45725" marB="45725" anchor="b"/>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Somalia</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17</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Philippines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Malaysia</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7</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402" name="Google Shape;402;p30"/>
          <p:cNvSpPr txBox="1"/>
          <p:nvPr/>
        </p:nvSpPr>
        <p:spPr>
          <a:xfrm>
            <a:off x="1203730" y="1137968"/>
            <a:ext cx="92365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Somalia</a:t>
            </a:r>
            <a:endParaRPr sz="1400" b="0" i="0" u="none" strike="noStrike" cap="none">
              <a:solidFill>
                <a:srgbClr val="000000"/>
              </a:solidFill>
              <a:latin typeface="Arial"/>
              <a:ea typeface="Arial"/>
              <a:cs typeface="Arial"/>
              <a:sym typeface="Arial"/>
            </a:endParaRPr>
          </a:p>
        </p:txBody>
      </p:sp>
      <p:sp>
        <p:nvSpPr>
          <p:cNvPr id="403" name="Google Shape;403;p30"/>
          <p:cNvSpPr txBox="1"/>
          <p:nvPr/>
        </p:nvSpPr>
        <p:spPr>
          <a:xfrm>
            <a:off x="7479166" y="4553569"/>
            <a:ext cx="2565574"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cVDPV2 outside response zone*</a:t>
            </a:r>
            <a:endParaRPr sz="1400" b="0" i="0" u="none" strike="noStrike" cap="none">
              <a:solidFill>
                <a:srgbClr val="000000"/>
              </a:solidFill>
              <a:latin typeface="Arial"/>
              <a:ea typeface="Arial"/>
              <a:cs typeface="Arial"/>
              <a:sym typeface="Arial"/>
            </a:endParaRPr>
          </a:p>
        </p:txBody>
      </p:sp>
      <p:sp>
        <p:nvSpPr>
          <p:cNvPr id="404" name="Google Shape;404;p30"/>
          <p:cNvSpPr txBox="1"/>
          <p:nvPr/>
        </p:nvSpPr>
        <p:spPr>
          <a:xfrm>
            <a:off x="7884464" y="1247137"/>
            <a:ext cx="24897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Philippines and Malaysia</a:t>
            </a:r>
            <a:endParaRPr sz="1400" b="0" i="0" u="none" strike="noStrike" cap="none">
              <a:solidFill>
                <a:srgbClr val="000000"/>
              </a:solidFill>
              <a:latin typeface="Arial"/>
              <a:ea typeface="Arial"/>
              <a:cs typeface="Arial"/>
              <a:sym typeface="Arial"/>
            </a:endParaRPr>
          </a:p>
        </p:txBody>
      </p:sp>
      <p:grpSp>
        <p:nvGrpSpPr>
          <p:cNvPr id="405" name="Google Shape;405;p30"/>
          <p:cNvGrpSpPr/>
          <p:nvPr/>
        </p:nvGrpSpPr>
        <p:grpSpPr>
          <a:xfrm>
            <a:off x="958967" y="1644748"/>
            <a:ext cx="1902748" cy="2429528"/>
            <a:chOff x="2373892" y="1633722"/>
            <a:chExt cx="1769870" cy="2327629"/>
          </a:xfrm>
        </p:grpSpPr>
        <p:pic>
          <p:nvPicPr>
            <p:cNvPr id="406" name="Google Shape;406;p30" descr="A close up of a map&#10;&#10;Description automatically generated"/>
            <p:cNvPicPr preferRelativeResize="0"/>
            <p:nvPr/>
          </p:nvPicPr>
          <p:blipFill rotWithShape="1">
            <a:blip r:embed="rId5">
              <a:alphaModFix/>
            </a:blip>
            <a:srcRect l="68629" t="21233" r="16377" b="45483"/>
            <a:stretch/>
          </p:blipFill>
          <p:spPr>
            <a:xfrm>
              <a:off x="2373892" y="1633722"/>
              <a:ext cx="1769870" cy="2327629"/>
            </a:xfrm>
            <a:prstGeom prst="rect">
              <a:avLst/>
            </a:prstGeom>
            <a:noFill/>
            <a:ln w="9525" cap="flat" cmpd="sng">
              <a:solidFill>
                <a:schemeClr val="dk1"/>
              </a:solidFill>
              <a:prstDash val="solid"/>
              <a:round/>
              <a:headEnd type="none" w="sm" len="sm"/>
              <a:tailEnd type="none" w="sm" len="sm"/>
            </a:ln>
          </p:spPr>
        </p:pic>
        <p:sp>
          <p:nvSpPr>
            <p:cNvPr id="407" name="Google Shape;407;p30"/>
            <p:cNvSpPr/>
            <p:nvPr/>
          </p:nvSpPr>
          <p:spPr>
            <a:xfrm>
              <a:off x="2938129" y="3030262"/>
              <a:ext cx="299432" cy="297711"/>
            </a:xfrm>
            <a:prstGeom prst="ellipse">
              <a:avLst/>
            </a:prstGeom>
            <a:noFill/>
            <a:ln w="127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08" name="Google Shape;408;p30"/>
          <p:cNvSpPr txBox="1"/>
          <p:nvPr/>
        </p:nvSpPr>
        <p:spPr>
          <a:xfrm>
            <a:off x="981048" y="4211724"/>
            <a:ext cx="229266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*last mOPV2 response in Somalia in area of virus detection was November 2018 </a:t>
            </a:r>
            <a:endParaRPr sz="1400" b="0" i="0" u="none" strike="noStrike" cap="none">
              <a:solidFill>
                <a:srgbClr val="000000"/>
              </a:solidFill>
              <a:latin typeface="Arial"/>
              <a:ea typeface="Arial"/>
              <a:cs typeface="Arial"/>
              <a:sym typeface="Arial"/>
            </a:endParaRPr>
          </a:p>
        </p:txBody>
      </p:sp>
      <p:sp>
        <p:nvSpPr>
          <p:cNvPr id="409" name="Google Shape;409;p30"/>
          <p:cNvSpPr txBox="1"/>
          <p:nvPr/>
        </p:nvSpPr>
        <p:spPr>
          <a:xfrm>
            <a:off x="3261448" y="5027534"/>
            <a:ext cx="7830220" cy="9079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No restart dates for SIAs in Somalia or Malaysia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Philippines targeting 20 July restart for mOPV2 and bOPV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xfrm>
            <a:off x="565908" y="520961"/>
            <a:ext cx="10515600" cy="64498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3600" b="1">
                <a:solidFill>
                  <a:srgbClr val="E46C0A"/>
                </a:solidFill>
              </a:rPr>
              <a:t>Communication for cVDPV2 outbreaks and nOPV2</a:t>
            </a:r>
            <a:endParaRPr/>
          </a:p>
        </p:txBody>
      </p:sp>
      <p:sp>
        <p:nvSpPr>
          <p:cNvPr id="415" name="Google Shape;41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31</a:t>
            </a:fld>
            <a:endParaRPr sz="1200">
              <a:solidFill>
                <a:srgbClr val="888888"/>
              </a:solidFill>
              <a:latin typeface="Calibri"/>
              <a:ea typeface="Calibri"/>
              <a:cs typeface="Calibri"/>
              <a:sym typeface="Calibri"/>
            </a:endParaRPr>
          </a:p>
        </p:txBody>
      </p:sp>
      <p:sp>
        <p:nvSpPr>
          <p:cNvPr id="416" name="Google Shape;416;p65"/>
          <p:cNvSpPr txBox="1"/>
          <p:nvPr/>
        </p:nvSpPr>
        <p:spPr>
          <a:xfrm>
            <a:off x="5404308" y="1302468"/>
            <a:ext cx="6412584" cy="55555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46C0A"/>
              </a:buClr>
              <a:buSzPts val="3200"/>
              <a:buFont typeface="Arial"/>
              <a:buNone/>
            </a:pPr>
            <a:r>
              <a:rPr lang="en-US" sz="2800" b="1" i="0" u="none" strike="noStrike" cap="none" dirty="0">
                <a:solidFill>
                  <a:schemeClr val="tx1"/>
                </a:solidFill>
                <a:latin typeface="Calibri"/>
                <a:ea typeface="Calibri"/>
                <a:cs typeface="Calibri"/>
                <a:sym typeface="Calibri"/>
              </a:rPr>
              <a:t>Mitigation</a:t>
            </a:r>
            <a:endParaRPr sz="2800" b="0" i="0" u="none" strike="noStrike" cap="none" dirty="0">
              <a:solidFill>
                <a:schemeClr val="tx1"/>
              </a:solidFill>
              <a:latin typeface="Calibri"/>
              <a:ea typeface="Calibri"/>
              <a:cs typeface="Calibri"/>
              <a:sym typeface="Calibri"/>
            </a:endParaRPr>
          </a:p>
          <a:p>
            <a:pPr marL="342900" marR="0" lvl="0" indent="-342900" algn="l" rtl="0">
              <a:lnSpc>
                <a:spcPct val="100000"/>
              </a:lnSpc>
              <a:spcBef>
                <a:spcPts val="1200"/>
              </a:spcBef>
              <a:spcAft>
                <a:spcPts val="0"/>
              </a:spcAft>
              <a:buClr>
                <a:schemeClr val="dk1"/>
              </a:buClr>
              <a:buSzPts val="3200"/>
              <a:buFont typeface="Arial"/>
              <a:buChar char="•"/>
            </a:pPr>
            <a:r>
              <a:rPr lang="en-US" sz="2000" b="0" i="0" u="none" strike="noStrike" cap="none" dirty="0">
                <a:solidFill>
                  <a:schemeClr val="dk1"/>
                </a:solidFill>
                <a:latin typeface="Calibri"/>
                <a:ea typeface="Calibri"/>
                <a:cs typeface="Calibri"/>
                <a:sym typeface="Calibri"/>
              </a:rPr>
              <a:t>New GPEI Global Communication Group merges external communication (PACT) with C4D and BI for coordinated planning and execution across all levels</a:t>
            </a:r>
            <a:endParaRPr dirty="0"/>
          </a:p>
          <a:p>
            <a:pPr marL="342900" marR="0" lvl="0" indent="-342900" algn="l" rtl="0">
              <a:lnSpc>
                <a:spcPct val="100000"/>
              </a:lnSpc>
              <a:spcBef>
                <a:spcPts val="2400"/>
              </a:spcBef>
              <a:spcAft>
                <a:spcPts val="0"/>
              </a:spcAft>
              <a:buClr>
                <a:schemeClr val="dk1"/>
              </a:buClr>
              <a:buSzPts val="3200"/>
              <a:buFont typeface="Arial"/>
              <a:buChar char="•"/>
            </a:pPr>
            <a:r>
              <a:rPr lang="en-US" sz="2000" b="0" i="0" u="none" strike="noStrike" cap="none" dirty="0">
                <a:solidFill>
                  <a:schemeClr val="dk1"/>
                </a:solidFill>
                <a:latin typeface="Calibri"/>
                <a:ea typeface="Calibri"/>
                <a:cs typeface="Calibri"/>
                <a:sym typeface="Calibri"/>
              </a:rPr>
              <a:t>Formative research on perceptions of nOPV2 of caregivers, FLWs, and reporters in Africa informed comms planning, products and tools</a:t>
            </a:r>
            <a:endParaRPr dirty="0"/>
          </a:p>
          <a:p>
            <a:pPr marL="342900" marR="0" lvl="0" indent="-342900" algn="l" rtl="0">
              <a:lnSpc>
                <a:spcPct val="100000"/>
              </a:lnSpc>
              <a:spcBef>
                <a:spcPts val="2400"/>
              </a:spcBef>
              <a:spcAft>
                <a:spcPts val="0"/>
              </a:spcAft>
              <a:buClr>
                <a:schemeClr val="dk1"/>
              </a:buClr>
              <a:buSzPts val="3200"/>
              <a:buFont typeface="Arial"/>
              <a:buChar char="•"/>
            </a:pPr>
            <a:r>
              <a:rPr lang="en-US" sz="2000" b="0" i="0" u="none" strike="noStrike" cap="none" dirty="0">
                <a:solidFill>
                  <a:schemeClr val="dk1"/>
                </a:solidFill>
                <a:latin typeface="Calibri"/>
                <a:ea typeface="Calibri"/>
                <a:cs typeface="Calibri"/>
                <a:sym typeface="Calibri"/>
              </a:rPr>
              <a:t>Crisis communication and scenario building cuts across media response, digital spaces, and FLW preparedness</a:t>
            </a:r>
            <a:endParaRPr dirty="0"/>
          </a:p>
          <a:p>
            <a:pPr marL="342900" marR="0" lvl="0" indent="-342900" algn="l" rtl="0">
              <a:lnSpc>
                <a:spcPct val="100000"/>
              </a:lnSpc>
              <a:spcBef>
                <a:spcPts val="2400"/>
              </a:spcBef>
              <a:spcAft>
                <a:spcPts val="1200"/>
              </a:spcAft>
              <a:buClr>
                <a:schemeClr val="dk1"/>
              </a:buClr>
              <a:buSzPts val="3200"/>
              <a:buFont typeface="Arial"/>
              <a:buChar char="•"/>
            </a:pPr>
            <a:r>
              <a:rPr lang="en-US" sz="2000" b="0" i="0" u="none" strike="noStrike" cap="none" dirty="0">
                <a:solidFill>
                  <a:schemeClr val="dk1"/>
                </a:solidFill>
                <a:latin typeface="Calibri"/>
                <a:ea typeface="Calibri"/>
                <a:cs typeface="Calibri"/>
                <a:sym typeface="Calibri"/>
              </a:rPr>
              <a:t>Standardized outbreak package for field use – modular, quick adaption: Q&amp;As, abridged FLW module and cVDPV2 products for communities and health </a:t>
            </a:r>
            <a:br>
              <a:rPr lang="en-US" sz="2000" b="0" i="0" u="none" strike="noStrike" cap="none" dirty="0">
                <a:solidFill>
                  <a:schemeClr val="dk1"/>
                </a:solidFill>
                <a:latin typeface="Calibri"/>
                <a:ea typeface="Calibri"/>
                <a:cs typeface="Calibri"/>
                <a:sym typeface="Calibri"/>
              </a:rPr>
            </a:br>
            <a:r>
              <a:rPr lang="en-US" sz="2000" b="0" i="0" u="none" strike="noStrike" cap="none" dirty="0">
                <a:solidFill>
                  <a:schemeClr val="dk1"/>
                </a:solidFill>
                <a:latin typeface="Calibri"/>
                <a:ea typeface="Calibri"/>
                <a:cs typeface="Calibri"/>
                <a:sym typeface="Calibri"/>
              </a:rPr>
              <a:t>systems</a:t>
            </a:r>
            <a:endParaRPr dirty="0"/>
          </a:p>
        </p:txBody>
      </p:sp>
      <p:sp>
        <p:nvSpPr>
          <p:cNvPr id="417" name="Google Shape;417;p65"/>
          <p:cNvSpPr txBox="1"/>
          <p:nvPr/>
        </p:nvSpPr>
        <p:spPr>
          <a:xfrm>
            <a:off x="622272" y="1302468"/>
            <a:ext cx="4451959" cy="55555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46C0A"/>
              </a:buClr>
              <a:buSzPts val="3200"/>
              <a:buFont typeface="Arial"/>
              <a:buNone/>
            </a:pPr>
            <a:r>
              <a:rPr lang="en-US" sz="2800" b="1" i="0" u="none" strike="noStrike" cap="none" dirty="0">
                <a:solidFill>
                  <a:schemeClr val="tx1"/>
                </a:solidFill>
                <a:latin typeface="Calibri"/>
                <a:ea typeface="Calibri"/>
                <a:cs typeface="Calibri"/>
                <a:sym typeface="Calibri"/>
              </a:rPr>
              <a:t>Risk and Challenges</a:t>
            </a:r>
            <a:endParaRPr sz="2800" b="0" i="0" u="none" strike="noStrike" cap="none" dirty="0">
              <a:solidFill>
                <a:schemeClr val="tx1"/>
              </a:solidFill>
              <a:latin typeface="Calibri"/>
              <a:ea typeface="Calibri"/>
              <a:cs typeface="Calibri"/>
              <a:sym typeface="Calibri"/>
            </a:endParaRPr>
          </a:p>
          <a:p>
            <a:pPr marL="342900" marR="0" lvl="0" indent="-342900" algn="l" rtl="0">
              <a:lnSpc>
                <a:spcPct val="100000"/>
              </a:lnSpc>
              <a:spcBef>
                <a:spcPts val="1200"/>
              </a:spcBef>
              <a:spcAft>
                <a:spcPts val="0"/>
              </a:spcAft>
              <a:buClr>
                <a:schemeClr val="dk1"/>
              </a:buClr>
              <a:buSzPts val="3200"/>
              <a:buFont typeface="Arial"/>
              <a:buChar char="•"/>
            </a:pPr>
            <a:r>
              <a:rPr lang="en-US" sz="2000" b="0" i="0" u="none" strike="noStrike" cap="none" dirty="0">
                <a:solidFill>
                  <a:schemeClr val="dk1"/>
                </a:solidFill>
                <a:latin typeface="Calibri"/>
                <a:ea typeface="Calibri"/>
                <a:cs typeface="Calibri"/>
                <a:sym typeface="Calibri"/>
              </a:rPr>
              <a:t>Aligning global GPEI narrative on cVDPV2 and efforts on the ground: </a:t>
            </a:r>
            <a:r>
              <a:rPr lang="en-US" sz="2000" b="0" i="1" u="none" strike="noStrike" cap="none" dirty="0">
                <a:solidFill>
                  <a:schemeClr val="dk1"/>
                </a:solidFill>
                <a:latin typeface="Calibri"/>
                <a:ea typeface="Calibri"/>
                <a:cs typeface="Calibri"/>
                <a:sym typeface="Calibri"/>
              </a:rPr>
              <a:t>Polio Free Africa</a:t>
            </a:r>
            <a:r>
              <a:rPr lang="en-US" sz="2000" b="0" i="0" u="none" strike="noStrike" cap="none" dirty="0">
                <a:solidFill>
                  <a:schemeClr val="dk1"/>
                </a:solidFill>
                <a:latin typeface="Calibri"/>
                <a:ea typeface="Calibri"/>
                <a:cs typeface="Calibri"/>
                <a:sym typeface="Calibri"/>
              </a:rPr>
              <a:t>, </a:t>
            </a:r>
            <a:r>
              <a:rPr lang="en-US" sz="2000" b="0" i="1" u="none" strike="noStrike" cap="none" dirty="0">
                <a:solidFill>
                  <a:schemeClr val="dk1"/>
                </a:solidFill>
                <a:latin typeface="Calibri"/>
                <a:ea typeface="Calibri"/>
                <a:cs typeface="Calibri"/>
                <a:sym typeface="Calibri"/>
              </a:rPr>
              <a:t>vaccine-derived</a:t>
            </a:r>
            <a:r>
              <a:rPr lang="en-US" sz="2000" b="0" i="0" u="none" strike="noStrike" cap="none" dirty="0">
                <a:solidFill>
                  <a:schemeClr val="dk1"/>
                </a:solidFill>
                <a:latin typeface="Calibri"/>
                <a:ea typeface="Calibri"/>
                <a:cs typeface="Calibri"/>
                <a:sym typeface="Calibri"/>
              </a:rPr>
              <a:t> virus, vaccine naming (positioning)</a:t>
            </a:r>
            <a:endParaRPr dirty="0"/>
          </a:p>
          <a:p>
            <a:pPr marL="342900" marR="0" lvl="0" indent="-342900" algn="l" rtl="0">
              <a:lnSpc>
                <a:spcPct val="100000"/>
              </a:lnSpc>
              <a:spcBef>
                <a:spcPts val="2400"/>
              </a:spcBef>
              <a:spcAft>
                <a:spcPts val="0"/>
              </a:spcAft>
              <a:buClr>
                <a:schemeClr val="dk1"/>
              </a:buClr>
              <a:buSzPts val="3200"/>
              <a:buFont typeface="Arial"/>
              <a:buChar char="•"/>
            </a:pPr>
            <a:r>
              <a:rPr lang="en-US" sz="2000" b="0" i="1" u="none" strike="noStrike" cap="none" dirty="0">
                <a:solidFill>
                  <a:schemeClr val="dk1"/>
                </a:solidFill>
                <a:latin typeface="Calibri"/>
                <a:ea typeface="Calibri"/>
                <a:cs typeface="Calibri"/>
                <a:sym typeface="Calibri"/>
              </a:rPr>
              <a:t>Novel</a:t>
            </a:r>
            <a:r>
              <a:rPr lang="en-US" sz="2000" b="0" i="0" u="none" strike="noStrike" cap="none" dirty="0">
                <a:solidFill>
                  <a:schemeClr val="dk1"/>
                </a:solidFill>
                <a:latin typeface="Calibri"/>
                <a:ea typeface="Calibri"/>
                <a:cs typeface="Calibri"/>
                <a:sym typeface="Calibri"/>
              </a:rPr>
              <a:t> vaccine under EUL in the context of COVID </a:t>
            </a:r>
            <a:r>
              <a:rPr lang="en-US" sz="2000" b="0" i="1" u="none" strike="noStrike" cap="none" dirty="0" err="1">
                <a:solidFill>
                  <a:schemeClr val="dk1"/>
                </a:solidFill>
                <a:latin typeface="Calibri"/>
                <a:ea typeface="Calibri"/>
                <a:cs typeface="Calibri"/>
                <a:sym typeface="Calibri"/>
              </a:rPr>
              <a:t>Infodemics</a:t>
            </a:r>
            <a:r>
              <a:rPr lang="en-US" sz="2000" b="0" i="0" u="none" strike="noStrike" cap="none" dirty="0">
                <a:solidFill>
                  <a:schemeClr val="dk1"/>
                </a:solidFill>
                <a:latin typeface="Calibri"/>
                <a:ea typeface="Calibri"/>
                <a:cs typeface="Calibri"/>
                <a:sym typeface="Calibri"/>
              </a:rPr>
              <a:t> – reputational and vaccine uptake risks beyond Polio</a:t>
            </a:r>
            <a:endParaRPr dirty="0"/>
          </a:p>
          <a:p>
            <a:pPr marL="342900" marR="0" lvl="0" indent="-342900" algn="l" rtl="0">
              <a:lnSpc>
                <a:spcPct val="100000"/>
              </a:lnSpc>
              <a:spcBef>
                <a:spcPts val="2400"/>
              </a:spcBef>
              <a:spcAft>
                <a:spcPts val="0"/>
              </a:spcAft>
              <a:buClr>
                <a:schemeClr val="dk1"/>
              </a:buClr>
              <a:buSzPts val="3200"/>
              <a:buFont typeface="Arial"/>
              <a:buChar char="•"/>
            </a:pPr>
            <a:r>
              <a:rPr lang="en-US" sz="2000" b="0" i="0" u="none" strike="noStrike" cap="none" dirty="0">
                <a:solidFill>
                  <a:schemeClr val="dk1"/>
                </a:solidFill>
                <a:latin typeface="Calibri"/>
                <a:ea typeface="Calibri"/>
                <a:cs typeface="Calibri"/>
                <a:sym typeface="Calibri"/>
              </a:rPr>
              <a:t>Inadequate capacity to rapidly build immediate public momentum for an outbreak response in 120 days</a:t>
            </a:r>
            <a:endParaRPr dirty="0"/>
          </a:p>
          <a:p>
            <a:pPr marL="342900" marR="0" lvl="0" indent="-139700" algn="l" rtl="0">
              <a:lnSpc>
                <a:spcPct val="100000"/>
              </a:lnSpc>
              <a:spcBef>
                <a:spcPts val="1200"/>
              </a:spcBef>
              <a:spcAft>
                <a:spcPts val="0"/>
              </a:spcAft>
              <a:buClr>
                <a:schemeClr val="dk1"/>
              </a:buClr>
              <a:buSzPts val="3200"/>
              <a:buFont typeface="Arial"/>
              <a:buNone/>
            </a:pPr>
            <a:endParaRPr sz="2000" b="0" i="0" u="none" strike="noStrike" cap="none" dirty="0">
              <a:solidFill>
                <a:schemeClr val="dk1"/>
              </a:solidFill>
              <a:latin typeface="Calibri"/>
              <a:ea typeface="Calibri"/>
              <a:cs typeface="Calibri"/>
              <a:sym typeface="Calibri"/>
            </a:endParaRPr>
          </a:p>
          <a:p>
            <a:pPr marL="342900" marR="0" lvl="0" indent="-139700" algn="l" rtl="0">
              <a:lnSpc>
                <a:spcPct val="100000"/>
              </a:lnSpc>
              <a:spcBef>
                <a:spcPts val="0"/>
              </a:spcBef>
              <a:spcAft>
                <a:spcPts val="0"/>
              </a:spcAft>
              <a:buClr>
                <a:schemeClr val="dk1"/>
              </a:buClr>
              <a:buSzPts val="3200"/>
              <a:buFont typeface="Arial"/>
              <a:buNone/>
            </a:pP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2"/>
          <p:cNvSpPr txBox="1">
            <a:spLocks noGrp="1"/>
          </p:cNvSpPr>
          <p:nvPr>
            <p:ph type="title"/>
          </p:nvPr>
        </p:nvSpPr>
        <p:spPr>
          <a:xfrm>
            <a:off x="717630" y="619619"/>
            <a:ext cx="10515600" cy="132555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4000" b="1">
                <a:solidFill>
                  <a:srgbClr val="E46C0A"/>
                </a:solidFill>
              </a:rPr>
              <a:t>Key</a:t>
            </a:r>
            <a:r>
              <a:rPr lang="en-US" sz="3600" b="1">
                <a:solidFill>
                  <a:srgbClr val="E46C0A"/>
                </a:solidFill>
              </a:rPr>
              <a:t> messages to the IMB</a:t>
            </a:r>
            <a:endParaRPr/>
          </a:p>
        </p:txBody>
      </p:sp>
      <p:sp>
        <p:nvSpPr>
          <p:cNvPr id="423" name="Google Shape;42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32</a:t>
            </a:fld>
            <a:endParaRPr sz="1200">
              <a:solidFill>
                <a:srgbClr val="888888"/>
              </a:solidFill>
              <a:latin typeface="Calibri"/>
              <a:ea typeface="Calibri"/>
              <a:cs typeface="Calibri"/>
              <a:sym typeface="Calibri"/>
            </a:endParaRPr>
          </a:p>
        </p:txBody>
      </p:sp>
      <p:sp>
        <p:nvSpPr>
          <p:cNvPr id="424" name="Google Shape;424;p32"/>
          <p:cNvSpPr txBox="1"/>
          <p:nvPr/>
        </p:nvSpPr>
        <p:spPr>
          <a:xfrm>
            <a:off x="717630" y="1378189"/>
            <a:ext cx="9491241" cy="56323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Spread of </a:t>
            </a:r>
            <a:r>
              <a:rPr lang="en-US" sz="2400" b="0" i="0" u="none" strike="noStrike" cap="none" dirty="0" err="1">
                <a:solidFill>
                  <a:schemeClr val="dk1"/>
                </a:solidFill>
                <a:latin typeface="Calibri"/>
                <a:ea typeface="Calibri"/>
                <a:cs typeface="Calibri"/>
                <a:sym typeface="Calibri"/>
              </a:rPr>
              <a:t>cVDPVs</a:t>
            </a:r>
            <a:r>
              <a:rPr lang="en-US" sz="2400" b="0" i="0" u="none" strike="noStrike" cap="none" dirty="0">
                <a:solidFill>
                  <a:schemeClr val="dk1"/>
                </a:solidFill>
                <a:latin typeface="Calibri"/>
                <a:ea typeface="Calibri"/>
                <a:cs typeface="Calibri"/>
                <a:sym typeface="Calibri"/>
              </a:rPr>
              <a:t> might be greater than the current picture due to the pause in outbreak SIAs and surveillance disruptions. There is a need to expand the response scope to get ahead of the virus.</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Funding remains a challenge and carrying out polio activities during the COVID-19 pandemic will increase operational costs. GPEI needs to work towards more national funding and ownership.</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COVID is likely to be with us for sometime, so there will be a need for ongoing adjustment to polio field operations.</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GPEI should take all necessary measures to avoid any more delays in introducing nOPV2.</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6"/>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
        <p:nvSpPr>
          <p:cNvPr id="430" name="Google Shape;430;p66"/>
          <p:cNvSpPr txBox="1"/>
          <p:nvPr/>
        </p:nvSpPr>
        <p:spPr>
          <a:xfrm>
            <a:off x="353325" y="207244"/>
            <a:ext cx="4033381"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E36C09"/>
                </a:solidFill>
                <a:latin typeface="Calibri"/>
                <a:ea typeface="Calibri"/>
                <a:cs typeface="Calibri"/>
                <a:sym typeface="Calibri"/>
              </a:rPr>
              <a:t>Thank You</a:t>
            </a:r>
            <a:endParaRPr sz="1600" b="0" i="0" u="none" strike="noStrike" cap="none">
              <a:solidFill>
                <a:srgbClr val="000000"/>
              </a:solidFill>
              <a:latin typeface="Arial"/>
              <a:ea typeface="Arial"/>
              <a:cs typeface="Arial"/>
              <a:sym typeface="Arial"/>
            </a:endParaRPr>
          </a:p>
        </p:txBody>
      </p:sp>
      <p:pic>
        <p:nvPicPr>
          <p:cNvPr id="431" name="Google Shape;431;p66"/>
          <p:cNvPicPr preferRelativeResize="0"/>
          <p:nvPr/>
        </p:nvPicPr>
        <p:blipFill rotWithShape="1">
          <a:blip r:embed="rId3">
            <a:alphaModFix amt="55000"/>
          </a:blip>
          <a:srcRect b="7823"/>
          <a:stretch/>
        </p:blipFill>
        <p:spPr>
          <a:xfrm>
            <a:off x="507163" y="1669631"/>
            <a:ext cx="3110907" cy="4225505"/>
          </a:xfrm>
          <a:prstGeom prst="rect">
            <a:avLst/>
          </a:prstGeom>
          <a:noFill/>
          <a:ln>
            <a:noFill/>
          </a:ln>
        </p:spPr>
      </p:pic>
      <p:pic>
        <p:nvPicPr>
          <p:cNvPr id="432" name="Google Shape;432;p66"/>
          <p:cNvPicPr preferRelativeResize="0"/>
          <p:nvPr/>
        </p:nvPicPr>
        <p:blipFill rotWithShape="1">
          <a:blip r:embed="rId4">
            <a:alphaModFix amt="55000"/>
          </a:blip>
          <a:srcRect b="9129"/>
          <a:stretch/>
        </p:blipFill>
        <p:spPr>
          <a:xfrm>
            <a:off x="4009280" y="1669631"/>
            <a:ext cx="3142400" cy="4225505"/>
          </a:xfrm>
          <a:prstGeom prst="rect">
            <a:avLst/>
          </a:prstGeom>
          <a:noFill/>
          <a:ln>
            <a:noFill/>
          </a:ln>
        </p:spPr>
      </p:pic>
      <p:pic>
        <p:nvPicPr>
          <p:cNvPr id="433" name="Google Shape;433;p66"/>
          <p:cNvPicPr preferRelativeResize="0"/>
          <p:nvPr/>
        </p:nvPicPr>
        <p:blipFill rotWithShape="1">
          <a:blip r:embed="rId5">
            <a:alphaModFix amt="55000"/>
          </a:blip>
          <a:srcRect t="1070" b="8123"/>
          <a:stretch/>
        </p:blipFill>
        <p:spPr>
          <a:xfrm>
            <a:off x="7651452" y="1669631"/>
            <a:ext cx="3204605" cy="4192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4"/>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439" name="Google Shape;439;p34"/>
          <p:cNvSpPr txBox="1"/>
          <p:nvPr/>
        </p:nvSpPr>
        <p:spPr>
          <a:xfrm>
            <a:off x="598025" y="2271658"/>
            <a:ext cx="1099595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E36C09"/>
                </a:solidFill>
                <a:latin typeface="Calibri"/>
                <a:ea typeface="Calibri"/>
                <a:cs typeface="Calibri"/>
                <a:sym typeface="Calibri"/>
              </a:rPr>
              <a:t>Annex</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5"/>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445" name="Google Shape;445;p35"/>
          <p:cNvSpPr txBox="1"/>
          <p:nvPr/>
        </p:nvSpPr>
        <p:spPr>
          <a:xfrm>
            <a:off x="598025" y="2271658"/>
            <a:ext cx="1099595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5400" b="0" i="0" u="none" strike="noStrike" cap="none" dirty="0">
                <a:solidFill>
                  <a:srgbClr val="E36C09"/>
                </a:solidFill>
                <a:latin typeface="Calibri"/>
                <a:ea typeface="Calibri"/>
                <a:cs typeface="Calibri"/>
                <a:sym typeface="Calibri"/>
              </a:rPr>
              <a:t>Additional slides: COVID impact</a:t>
            </a:r>
            <a:endParaRPr sz="5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91457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6"/>
          <p:cNvSpPr txBox="1">
            <a:spLocks noGrp="1"/>
          </p:cNvSpPr>
          <p:nvPr>
            <p:ph type="title"/>
          </p:nvPr>
        </p:nvSpPr>
        <p:spPr>
          <a:xfrm>
            <a:off x="1969771" y="1335094"/>
            <a:ext cx="3429469" cy="394227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400"/>
              <a:buNone/>
            </a:pPr>
            <a:r>
              <a:rPr lang="en-US" sz="2700" b="1">
                <a:solidFill>
                  <a:schemeClr val="lt1"/>
                </a:solidFill>
                <a:latin typeface="Calibri"/>
                <a:ea typeface="Calibri"/>
                <a:cs typeface="Calibri"/>
                <a:sym typeface="Calibri"/>
              </a:rPr>
              <a:t>Platform &amp;  assumptions </a:t>
            </a:r>
            <a:endParaRPr/>
          </a:p>
        </p:txBody>
      </p:sp>
      <p:grpSp>
        <p:nvGrpSpPr>
          <p:cNvPr id="452" name="Google Shape;452;p36"/>
          <p:cNvGrpSpPr/>
          <p:nvPr/>
        </p:nvGrpSpPr>
        <p:grpSpPr>
          <a:xfrm>
            <a:off x="738274" y="1653768"/>
            <a:ext cx="10997422" cy="4391976"/>
            <a:chOff x="0" y="930861"/>
            <a:chExt cx="10997422" cy="4391976"/>
          </a:xfrm>
        </p:grpSpPr>
        <p:sp>
          <p:nvSpPr>
            <p:cNvPr id="453" name="Google Shape;453;p36"/>
            <p:cNvSpPr/>
            <p:nvPr/>
          </p:nvSpPr>
          <p:spPr>
            <a:xfrm>
              <a:off x="0" y="930861"/>
              <a:ext cx="10997422" cy="1594944"/>
            </a:xfrm>
            <a:prstGeom prst="roundRect">
              <a:avLst>
                <a:gd name="adj" fmla="val 16667"/>
              </a:avLst>
            </a:prstGeom>
            <a:solidFill>
              <a:srgbClr val="FF9B9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6"/>
            <p:cNvSpPr txBox="1"/>
            <p:nvPr/>
          </p:nvSpPr>
          <p:spPr>
            <a:xfrm>
              <a:off x="77859" y="1008720"/>
              <a:ext cx="10841704" cy="1439226"/>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i="0" u="none" strike="noStrike" cap="none" dirty="0">
                  <a:solidFill>
                    <a:schemeClr val="dk1"/>
                  </a:solidFill>
                  <a:latin typeface="Calibri"/>
                  <a:ea typeface="Calibri"/>
                  <a:cs typeface="Calibri"/>
                  <a:sym typeface="Calibri"/>
                </a:rPr>
                <a:t>I -</a:t>
              </a:r>
              <a:r>
                <a:rPr lang="en-US" sz="1800" b="0" i="0" u="none" strike="noStrike" cap="none" dirty="0">
                  <a:solidFill>
                    <a:schemeClr val="dk1"/>
                  </a:solidFill>
                  <a:latin typeface="Calibri"/>
                  <a:ea typeface="Calibri"/>
                  <a:cs typeface="Calibri"/>
                  <a:sym typeface="Calibri"/>
                </a:rPr>
                <a:t> </a:t>
              </a:r>
              <a:r>
                <a:rPr lang="en-US" sz="1800" b="1" i="1" u="none" strike="noStrike" cap="none" dirty="0">
                  <a:solidFill>
                    <a:schemeClr val="dk1"/>
                  </a:solidFill>
                  <a:latin typeface="Calibri"/>
                  <a:ea typeface="Calibri"/>
                  <a:cs typeface="Calibri"/>
                  <a:sym typeface="Calibri"/>
                </a:rPr>
                <a:t>Emergency Phase </a:t>
              </a:r>
              <a:r>
                <a:rPr lang="en-US" sz="1800" b="0" i="0" u="none" strike="noStrike" cap="none" dirty="0">
                  <a:solidFill>
                    <a:schemeClr val="dk1"/>
                  </a:solidFill>
                  <a:latin typeface="Calibri"/>
                  <a:ea typeface="Calibri"/>
                  <a:cs typeface="Calibri"/>
                  <a:sym typeface="Calibri"/>
                </a:rPr>
                <a:t>(active transmission / rising cases; since April – June 2020?)</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1" i="0" u="none" strike="noStrike" cap="none" dirty="0">
                  <a:solidFill>
                    <a:schemeClr val="dk1"/>
                  </a:solidFill>
                  <a:latin typeface="Calibri"/>
                  <a:ea typeface="Calibri"/>
                  <a:cs typeface="Calibri"/>
                  <a:sym typeface="Calibri"/>
                </a:rPr>
                <a:t>- Polio vaccination, along with all mass immunization activities, halted globally</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 Critical GPEI function to continue as priority (e.g. PV surveillance)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 Polio staff re-directed in support of pandemic response</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 Programmatic impact of COVID-19 requires close monitoring  along w/ preparations for Phase II.</a:t>
              </a:r>
              <a:endParaRPr sz="1400" b="0" i="0" u="none" strike="noStrike" cap="none" dirty="0">
                <a:solidFill>
                  <a:srgbClr val="000000"/>
                </a:solidFill>
                <a:latin typeface="Arial"/>
                <a:ea typeface="Arial"/>
                <a:cs typeface="Arial"/>
                <a:sym typeface="Arial"/>
              </a:endParaRPr>
            </a:p>
          </p:txBody>
        </p:sp>
        <p:sp>
          <p:nvSpPr>
            <p:cNvPr id="455" name="Google Shape;455;p36"/>
            <p:cNvSpPr/>
            <p:nvPr/>
          </p:nvSpPr>
          <p:spPr>
            <a:xfrm>
              <a:off x="0" y="2538110"/>
              <a:ext cx="10997422" cy="1573648"/>
            </a:xfrm>
            <a:prstGeom prst="roundRect">
              <a:avLst>
                <a:gd name="adj" fmla="val 16667"/>
              </a:avLst>
            </a:prstGeom>
            <a:solidFill>
              <a:srgbClr val="FFFF7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6"/>
            <p:cNvSpPr txBox="1"/>
            <p:nvPr/>
          </p:nvSpPr>
          <p:spPr>
            <a:xfrm>
              <a:off x="76819" y="2614929"/>
              <a:ext cx="10843784" cy="142001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II</a:t>
              </a:r>
              <a:r>
                <a:rPr lang="en-US" sz="1800" b="0" i="0" u="none" strike="noStrike" cap="none">
                  <a:solidFill>
                    <a:schemeClr val="dk1"/>
                  </a:solidFill>
                  <a:latin typeface="Calibri"/>
                  <a:ea typeface="Calibri"/>
                  <a:cs typeface="Calibri"/>
                  <a:sym typeface="Calibri"/>
                </a:rPr>
                <a:t> - </a:t>
              </a:r>
              <a:r>
                <a:rPr lang="en-US" sz="1800" b="1" i="1" u="none" strike="noStrike" cap="none">
                  <a:solidFill>
                    <a:schemeClr val="dk1"/>
                  </a:solidFill>
                  <a:latin typeface="Calibri"/>
                  <a:ea typeface="Calibri"/>
                  <a:cs typeface="Calibri"/>
                  <a:sym typeface="Calibri"/>
                </a:rPr>
                <a:t>Resumption Phase</a:t>
              </a:r>
              <a:r>
                <a:rPr lang="en-US" sz="1800" b="0" i="0" u="none" strike="noStrike" cap="none">
                  <a:solidFill>
                    <a:schemeClr val="dk1"/>
                  </a:solidFill>
                  <a:latin typeface="Calibri"/>
                  <a:ea typeface="Calibri"/>
                  <a:cs typeface="Calibri"/>
                  <a:sym typeface="Calibri"/>
                </a:rPr>
                <a:t> (if/when COVID-19 situation allows and/or Polio epidemiology necessitates; July? …): -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 Resumption of polio vaccination to address both outbreaks &amp; WPV eradication, as part of a restart of essential immunization</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Staff pivot back to polio duties.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Adapt  short - medium term  strategies, as necessary and  identify pathway towards phase III</a:t>
              </a:r>
              <a:endParaRPr sz="1400" b="0" i="0" u="none" strike="noStrike" cap="none">
                <a:solidFill>
                  <a:srgbClr val="000000"/>
                </a:solidFill>
                <a:latin typeface="Arial"/>
                <a:ea typeface="Arial"/>
                <a:cs typeface="Arial"/>
                <a:sym typeface="Arial"/>
              </a:endParaRPr>
            </a:p>
          </p:txBody>
        </p:sp>
        <p:sp>
          <p:nvSpPr>
            <p:cNvPr id="457" name="Google Shape;457;p36"/>
            <p:cNvSpPr/>
            <p:nvPr/>
          </p:nvSpPr>
          <p:spPr>
            <a:xfrm>
              <a:off x="0" y="4124063"/>
              <a:ext cx="10997422" cy="1198774"/>
            </a:xfrm>
            <a:prstGeom prst="roundRect">
              <a:avLst>
                <a:gd name="adj" fmla="val 16667"/>
              </a:avLst>
            </a:prstGeom>
            <a:solidFill>
              <a:srgbClr val="B6DF8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6"/>
            <p:cNvSpPr txBox="1"/>
            <p:nvPr/>
          </p:nvSpPr>
          <p:spPr>
            <a:xfrm>
              <a:off x="58519" y="4182582"/>
              <a:ext cx="10880384" cy="1081736"/>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III – </a:t>
              </a:r>
              <a:r>
                <a:rPr lang="en-US" sz="1800" b="1" i="1" u="none" strike="noStrike" cap="none">
                  <a:solidFill>
                    <a:schemeClr val="dk1"/>
                  </a:solidFill>
                  <a:latin typeface="Calibri"/>
                  <a:ea typeface="Calibri"/>
                  <a:cs typeface="Calibri"/>
                  <a:sym typeface="Calibri"/>
                </a:rPr>
                <a:t>Post/Para - pandemic Phase</a:t>
              </a:r>
              <a:r>
                <a:rPr lang="en-US" sz="1800" b="0" i="0" u="none" strike="noStrike" cap="none">
                  <a:solidFill>
                    <a:schemeClr val="dk1"/>
                  </a:solidFill>
                  <a:latin typeface="Calibri"/>
                  <a:ea typeface="Calibri"/>
                  <a:cs typeface="Calibri"/>
                  <a:sym typeface="Calibri"/>
                </a:rPr>
                <a:t> (time ?):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 Period with significantly lower risk of Covid-19 that permits further expansion of other public health initiatives.</a:t>
              </a:r>
              <a:r>
                <a:rPr lang="en-US" sz="1800" b="0" i="0" u="none" strike="noStrike" cap="none">
                  <a:solidFill>
                    <a:schemeClr val="dk1"/>
                  </a:solidFill>
                  <a:latin typeface="Calibri"/>
                  <a:ea typeface="Calibri"/>
                  <a:cs typeface="Calibri"/>
                  <a:sym typeface="Calibri"/>
                </a:rPr>
                <a:t>  Incorporates long-term revisions to the current Polio Endgame Strategy 2019-23</a:t>
              </a:r>
              <a:endParaRPr sz="1800" b="0" i="0" u="none" strike="noStrike" cap="none">
                <a:solidFill>
                  <a:schemeClr val="dk1"/>
                </a:solidFill>
                <a:latin typeface="Calibri"/>
                <a:ea typeface="Calibri"/>
                <a:cs typeface="Calibri"/>
                <a:sym typeface="Calibri"/>
              </a:endParaRPr>
            </a:p>
          </p:txBody>
        </p:sp>
      </p:grpSp>
      <p:sp>
        <p:nvSpPr>
          <p:cNvPr id="459" name="Google Shape;459;p36"/>
          <p:cNvSpPr txBox="1"/>
          <p:nvPr/>
        </p:nvSpPr>
        <p:spPr>
          <a:xfrm>
            <a:off x="819150" y="444956"/>
            <a:ext cx="10347094" cy="8602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36C09"/>
                </a:solidFill>
                <a:latin typeface="Calibri"/>
                <a:ea typeface="Calibri"/>
                <a:cs typeface="Calibri"/>
                <a:sym typeface="Calibri"/>
              </a:rPr>
              <a:t>Anticipated COVID-19 Pandemic Evolution</a:t>
            </a:r>
            <a:endParaRPr sz="3600" b="0" i="1" u="none" strike="noStrike" cap="none" dirty="0">
              <a:solidFill>
                <a:srgbClr val="E36C09"/>
              </a:solidFill>
              <a:latin typeface="Calibri"/>
              <a:ea typeface="Calibri"/>
              <a:cs typeface="Calibri"/>
              <a:sym typeface="Calibri"/>
            </a:endParaRPr>
          </a:p>
        </p:txBody>
      </p:sp>
      <p:sp>
        <p:nvSpPr>
          <p:cNvPr id="460" name="Google Shape;460;p36"/>
          <p:cNvSpPr/>
          <p:nvPr/>
        </p:nvSpPr>
        <p:spPr>
          <a:xfrm>
            <a:off x="496060" y="2880708"/>
            <a:ext cx="345319" cy="734290"/>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p36"/>
          <p:cNvSpPr/>
          <p:nvPr/>
        </p:nvSpPr>
        <p:spPr>
          <a:xfrm rot="10800000">
            <a:off x="11561684" y="2840957"/>
            <a:ext cx="439952" cy="833513"/>
          </a:xfrm>
          <a:prstGeom prst="curvedRightArrow">
            <a:avLst>
              <a:gd name="adj1" fmla="val 25000"/>
              <a:gd name="adj2" fmla="val 50000"/>
              <a:gd name="adj3" fmla="val 25000"/>
            </a:avLst>
          </a:prstGeom>
          <a:gradFill>
            <a:gsLst>
              <a:gs pos="0">
                <a:srgbClr val="FF0000"/>
              </a:gs>
              <a:gs pos="11000">
                <a:srgbClr val="FF0000"/>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p36"/>
          <p:cNvSpPr/>
          <p:nvPr/>
        </p:nvSpPr>
        <p:spPr>
          <a:xfrm>
            <a:off x="503514" y="4652358"/>
            <a:ext cx="345319" cy="734290"/>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p36"/>
          <p:cNvSpPr/>
          <p:nvPr/>
        </p:nvSpPr>
        <p:spPr>
          <a:xfrm rot="10800000">
            <a:off x="11540909" y="4525622"/>
            <a:ext cx="439952" cy="833513"/>
          </a:xfrm>
          <a:prstGeom prst="curvedRightArrow">
            <a:avLst>
              <a:gd name="adj1" fmla="val 25000"/>
              <a:gd name="adj2" fmla="val 50000"/>
              <a:gd name="adj3" fmla="val 25000"/>
            </a:avLst>
          </a:prstGeom>
          <a:gradFill>
            <a:gsLst>
              <a:gs pos="0">
                <a:srgbClr val="FF0000"/>
              </a:gs>
              <a:gs pos="11000">
                <a:srgbClr val="FF0000"/>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7"/>
          <p:cNvPicPr preferRelativeResize="0"/>
          <p:nvPr/>
        </p:nvPicPr>
        <p:blipFill rotWithShape="1">
          <a:blip r:embed="rId3">
            <a:alphaModFix/>
          </a:blip>
          <a:srcRect l="1860" t="4798" r="1582" b="3126"/>
          <a:stretch/>
        </p:blipFill>
        <p:spPr>
          <a:xfrm>
            <a:off x="260262" y="361771"/>
            <a:ext cx="4006937" cy="2729948"/>
          </a:xfrm>
          <a:prstGeom prst="rect">
            <a:avLst/>
          </a:prstGeom>
          <a:noFill/>
          <a:ln w="9525" cap="flat" cmpd="sng">
            <a:solidFill>
              <a:schemeClr val="dk1"/>
            </a:solidFill>
            <a:prstDash val="solid"/>
            <a:round/>
            <a:headEnd type="none" w="sm" len="sm"/>
            <a:tailEnd type="none" w="sm" len="sm"/>
          </a:ln>
        </p:spPr>
      </p:pic>
      <p:sp>
        <p:nvSpPr>
          <p:cNvPr id="469" name="Google Shape;469;p37"/>
          <p:cNvSpPr txBox="1"/>
          <p:nvPr/>
        </p:nvSpPr>
        <p:spPr>
          <a:xfrm>
            <a:off x="774691" y="980350"/>
            <a:ext cx="876352" cy="430887"/>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WPR</a:t>
            </a:r>
            <a:endParaRPr sz="1400" b="0" i="0" u="none" strike="noStrike" cap="none">
              <a:solidFill>
                <a:srgbClr val="000000"/>
              </a:solidFill>
              <a:latin typeface="Arial"/>
              <a:ea typeface="Arial"/>
              <a:cs typeface="Arial"/>
              <a:sym typeface="Arial"/>
            </a:endParaRPr>
          </a:p>
        </p:txBody>
      </p:sp>
      <p:pic>
        <p:nvPicPr>
          <p:cNvPr id="470" name="Google Shape;470;p37"/>
          <p:cNvPicPr preferRelativeResize="0"/>
          <p:nvPr/>
        </p:nvPicPr>
        <p:blipFill rotWithShape="1">
          <a:blip r:embed="rId4">
            <a:alphaModFix/>
          </a:blip>
          <a:srcRect/>
          <a:stretch/>
        </p:blipFill>
        <p:spPr>
          <a:xfrm>
            <a:off x="4324900" y="361771"/>
            <a:ext cx="3847336" cy="2729948"/>
          </a:xfrm>
          <a:prstGeom prst="rect">
            <a:avLst/>
          </a:prstGeom>
          <a:noFill/>
          <a:ln w="9525" cap="flat" cmpd="sng">
            <a:solidFill>
              <a:schemeClr val="dk1"/>
            </a:solidFill>
            <a:prstDash val="solid"/>
            <a:round/>
            <a:headEnd type="none" w="sm" len="sm"/>
            <a:tailEnd type="none" w="sm" len="sm"/>
          </a:ln>
        </p:spPr>
      </p:pic>
      <p:sp>
        <p:nvSpPr>
          <p:cNvPr id="471" name="Google Shape;471;p37"/>
          <p:cNvSpPr txBox="1"/>
          <p:nvPr/>
        </p:nvSpPr>
        <p:spPr>
          <a:xfrm>
            <a:off x="4859414" y="1012399"/>
            <a:ext cx="914304" cy="430887"/>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SEAR</a:t>
            </a:r>
            <a:endParaRPr sz="1400" b="0" i="0" u="none" strike="noStrike" cap="none">
              <a:solidFill>
                <a:srgbClr val="000000"/>
              </a:solidFill>
              <a:latin typeface="Arial"/>
              <a:ea typeface="Arial"/>
              <a:cs typeface="Arial"/>
              <a:sym typeface="Arial"/>
            </a:endParaRPr>
          </a:p>
        </p:txBody>
      </p:sp>
      <p:pic>
        <p:nvPicPr>
          <p:cNvPr id="472" name="Google Shape;472;p37"/>
          <p:cNvPicPr preferRelativeResize="0"/>
          <p:nvPr/>
        </p:nvPicPr>
        <p:blipFill rotWithShape="1">
          <a:blip r:embed="rId5">
            <a:alphaModFix/>
          </a:blip>
          <a:srcRect/>
          <a:stretch/>
        </p:blipFill>
        <p:spPr>
          <a:xfrm>
            <a:off x="8234292" y="361770"/>
            <a:ext cx="3719171" cy="2744023"/>
          </a:xfrm>
          <a:prstGeom prst="rect">
            <a:avLst/>
          </a:prstGeom>
          <a:noFill/>
          <a:ln w="9525" cap="flat" cmpd="sng">
            <a:solidFill>
              <a:schemeClr val="dk1"/>
            </a:solidFill>
            <a:prstDash val="solid"/>
            <a:round/>
            <a:headEnd type="none" w="sm" len="sm"/>
            <a:tailEnd type="none" w="sm" len="sm"/>
          </a:ln>
        </p:spPr>
      </p:pic>
      <p:sp>
        <p:nvSpPr>
          <p:cNvPr id="473" name="Google Shape;473;p37"/>
          <p:cNvSpPr txBox="1"/>
          <p:nvPr/>
        </p:nvSpPr>
        <p:spPr>
          <a:xfrm>
            <a:off x="8700141" y="993601"/>
            <a:ext cx="831185" cy="430887"/>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EUR</a:t>
            </a:r>
            <a:endParaRPr sz="1400" b="0" i="0" u="none" strike="noStrike" cap="none">
              <a:solidFill>
                <a:srgbClr val="000000"/>
              </a:solidFill>
              <a:latin typeface="Arial"/>
              <a:ea typeface="Arial"/>
              <a:cs typeface="Arial"/>
              <a:sym typeface="Arial"/>
            </a:endParaRPr>
          </a:p>
        </p:txBody>
      </p:sp>
      <p:pic>
        <p:nvPicPr>
          <p:cNvPr id="474" name="Google Shape;474;p37"/>
          <p:cNvPicPr preferRelativeResize="0"/>
          <p:nvPr/>
        </p:nvPicPr>
        <p:blipFill rotWithShape="1">
          <a:blip r:embed="rId6">
            <a:alphaModFix/>
          </a:blip>
          <a:srcRect/>
          <a:stretch/>
        </p:blipFill>
        <p:spPr>
          <a:xfrm>
            <a:off x="271188" y="3539928"/>
            <a:ext cx="4006937" cy="2880751"/>
          </a:xfrm>
          <a:prstGeom prst="rect">
            <a:avLst/>
          </a:prstGeom>
          <a:noFill/>
          <a:ln w="9525" cap="flat" cmpd="sng">
            <a:solidFill>
              <a:schemeClr val="dk1"/>
            </a:solidFill>
            <a:prstDash val="solid"/>
            <a:round/>
            <a:headEnd type="none" w="sm" len="sm"/>
            <a:tailEnd type="none" w="sm" len="sm"/>
          </a:ln>
        </p:spPr>
      </p:pic>
      <p:sp>
        <p:nvSpPr>
          <p:cNvPr id="475" name="Google Shape;475;p37"/>
          <p:cNvSpPr txBox="1"/>
          <p:nvPr/>
        </p:nvSpPr>
        <p:spPr>
          <a:xfrm>
            <a:off x="768065" y="4212803"/>
            <a:ext cx="876352" cy="430887"/>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EMR</a:t>
            </a:r>
            <a:endParaRPr sz="1400" b="0" i="0" u="none" strike="noStrike" cap="none">
              <a:solidFill>
                <a:srgbClr val="000000"/>
              </a:solidFill>
              <a:latin typeface="Arial"/>
              <a:ea typeface="Arial"/>
              <a:cs typeface="Arial"/>
              <a:sym typeface="Arial"/>
            </a:endParaRPr>
          </a:p>
        </p:txBody>
      </p:sp>
      <p:pic>
        <p:nvPicPr>
          <p:cNvPr id="476" name="Google Shape;476;p37"/>
          <p:cNvPicPr preferRelativeResize="0"/>
          <p:nvPr/>
        </p:nvPicPr>
        <p:blipFill rotWithShape="1">
          <a:blip r:embed="rId7">
            <a:alphaModFix/>
          </a:blip>
          <a:srcRect/>
          <a:stretch/>
        </p:blipFill>
        <p:spPr>
          <a:xfrm>
            <a:off x="4333948" y="3539927"/>
            <a:ext cx="3847336" cy="2880751"/>
          </a:xfrm>
          <a:prstGeom prst="rect">
            <a:avLst/>
          </a:prstGeom>
          <a:noFill/>
          <a:ln w="9525" cap="flat" cmpd="sng">
            <a:solidFill>
              <a:schemeClr val="dk1"/>
            </a:solidFill>
            <a:prstDash val="solid"/>
            <a:round/>
            <a:headEnd type="none" w="sm" len="sm"/>
            <a:tailEnd type="none" w="sm" len="sm"/>
          </a:ln>
        </p:spPr>
      </p:pic>
      <p:sp>
        <p:nvSpPr>
          <p:cNvPr id="477" name="Google Shape;477;p37"/>
          <p:cNvSpPr txBox="1"/>
          <p:nvPr/>
        </p:nvSpPr>
        <p:spPr>
          <a:xfrm>
            <a:off x="4843112" y="4219430"/>
            <a:ext cx="876352" cy="430887"/>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PAH</a:t>
            </a:r>
            <a:endParaRPr sz="1400" b="0" i="0" u="none" strike="noStrike" cap="none">
              <a:solidFill>
                <a:srgbClr val="000000"/>
              </a:solidFill>
              <a:latin typeface="Arial"/>
              <a:ea typeface="Arial"/>
              <a:cs typeface="Arial"/>
              <a:sym typeface="Arial"/>
            </a:endParaRPr>
          </a:p>
        </p:txBody>
      </p:sp>
      <p:pic>
        <p:nvPicPr>
          <p:cNvPr id="478" name="Google Shape;478;p37"/>
          <p:cNvPicPr preferRelativeResize="0"/>
          <p:nvPr/>
        </p:nvPicPr>
        <p:blipFill rotWithShape="1">
          <a:blip r:embed="rId8">
            <a:alphaModFix/>
          </a:blip>
          <a:srcRect/>
          <a:stretch/>
        </p:blipFill>
        <p:spPr>
          <a:xfrm>
            <a:off x="8237107" y="3534341"/>
            <a:ext cx="3719171" cy="2880750"/>
          </a:xfrm>
          <a:prstGeom prst="rect">
            <a:avLst/>
          </a:prstGeom>
          <a:noFill/>
          <a:ln w="9525" cap="flat" cmpd="sng">
            <a:solidFill>
              <a:schemeClr val="dk1"/>
            </a:solidFill>
            <a:prstDash val="solid"/>
            <a:round/>
            <a:headEnd type="none" w="sm" len="sm"/>
            <a:tailEnd type="none" w="sm" len="sm"/>
          </a:ln>
        </p:spPr>
      </p:pic>
      <p:sp>
        <p:nvSpPr>
          <p:cNvPr id="479" name="Google Shape;479;p37"/>
          <p:cNvSpPr txBox="1"/>
          <p:nvPr/>
        </p:nvSpPr>
        <p:spPr>
          <a:xfrm>
            <a:off x="8828350" y="4043529"/>
            <a:ext cx="658416" cy="769441"/>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AFR</a:t>
            </a:r>
            <a:endParaRPr sz="1400" b="0" i="0" u="none" strike="noStrike" cap="none">
              <a:solidFill>
                <a:srgbClr val="000000"/>
              </a:solidFill>
              <a:latin typeface="Arial"/>
              <a:ea typeface="Arial"/>
              <a:cs typeface="Arial"/>
              <a:sym typeface="Arial"/>
            </a:endParaRPr>
          </a:p>
        </p:txBody>
      </p:sp>
      <p:sp>
        <p:nvSpPr>
          <p:cNvPr id="480" name="Google Shape;480;p37"/>
          <p:cNvSpPr/>
          <p:nvPr/>
        </p:nvSpPr>
        <p:spPr>
          <a:xfrm>
            <a:off x="204422" y="22162"/>
            <a:ext cx="42788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E36C09"/>
                </a:solidFill>
                <a:latin typeface="Calibri"/>
                <a:ea typeface="Calibri"/>
                <a:cs typeface="Calibri"/>
                <a:sym typeface="Calibri"/>
              </a:rPr>
              <a:t>Situation as of 29 May 2020  (source: WHE)</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8"/>
          <p:cNvSpPr txBox="1"/>
          <p:nvPr/>
        </p:nvSpPr>
        <p:spPr>
          <a:xfrm>
            <a:off x="26504" y="6604000"/>
            <a:ext cx="2370016" cy="2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38</a:t>
            </a:fld>
            <a:endParaRPr sz="1800" b="0" i="0" u="none" strike="noStrike" cap="none">
              <a:solidFill>
                <a:schemeClr val="dk1"/>
              </a:solidFill>
              <a:latin typeface="Calibri"/>
              <a:ea typeface="Calibri"/>
              <a:cs typeface="Calibri"/>
              <a:sym typeface="Calibri"/>
            </a:endParaRPr>
          </a:p>
        </p:txBody>
      </p:sp>
      <p:sp>
        <p:nvSpPr>
          <p:cNvPr id="486" name="Google Shape;486;p38"/>
          <p:cNvSpPr txBox="1"/>
          <p:nvPr/>
        </p:nvSpPr>
        <p:spPr>
          <a:xfrm>
            <a:off x="1497492" y="6604000"/>
            <a:ext cx="1777512" cy="2540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FFFFFF"/>
                </a:solidFill>
                <a:latin typeface="Calibri"/>
                <a:ea typeface="Calibri"/>
                <a:cs typeface="Calibri"/>
                <a:sym typeface="Calibri"/>
              </a:rPr>
              <a:t>38</a:t>
            </a:fld>
            <a:endParaRPr sz="1200" b="0" i="0" u="none" strike="noStrike" cap="none">
              <a:solidFill>
                <a:srgbClr val="FFFFFF"/>
              </a:solidFill>
              <a:latin typeface="Calibri"/>
              <a:ea typeface="Calibri"/>
              <a:cs typeface="Calibri"/>
              <a:sym typeface="Calibri"/>
            </a:endParaRPr>
          </a:p>
        </p:txBody>
      </p:sp>
      <p:sp>
        <p:nvSpPr>
          <p:cNvPr id="487" name="Google Shape;487;p38"/>
          <p:cNvSpPr txBox="1">
            <a:spLocks noGrp="1"/>
          </p:cNvSpPr>
          <p:nvPr>
            <p:ph type="title"/>
          </p:nvPr>
        </p:nvSpPr>
        <p:spPr>
          <a:xfrm>
            <a:off x="92766" y="28715"/>
            <a:ext cx="10245034" cy="233238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b="1">
                <a:solidFill>
                  <a:srgbClr val="E36C09"/>
                </a:solidFill>
              </a:rPr>
              <a:t>Combined Risk: </a:t>
            </a:r>
            <a:r>
              <a:rPr lang="en-US" sz="4000" i="1">
                <a:solidFill>
                  <a:srgbClr val="E36C09"/>
                </a:solidFill>
              </a:rPr>
              <a:t>(Polio Surveillance &amp; COVID-19</a:t>
            </a:r>
            <a:br>
              <a:rPr lang="en-US" sz="4000" i="1">
                <a:solidFill>
                  <a:srgbClr val="E36C09"/>
                </a:solidFill>
              </a:rPr>
            </a:br>
            <a:r>
              <a:rPr lang="en-US" sz="2800" i="1">
                <a:solidFill>
                  <a:srgbClr val="E36C09"/>
                </a:solidFill>
              </a:rPr>
              <a:t>(as of 12 June)</a:t>
            </a:r>
            <a:endParaRPr/>
          </a:p>
        </p:txBody>
      </p:sp>
      <p:graphicFrame>
        <p:nvGraphicFramePr>
          <p:cNvPr id="488" name="Google Shape;488;p38"/>
          <p:cNvGraphicFramePr/>
          <p:nvPr/>
        </p:nvGraphicFramePr>
        <p:xfrm>
          <a:off x="159212" y="3716555"/>
          <a:ext cx="3610925" cy="1980250"/>
        </p:xfrm>
        <a:graphic>
          <a:graphicData uri="http://schemas.openxmlformats.org/drawingml/2006/table">
            <a:tbl>
              <a:tblPr>
                <a:noFill/>
                <a:tableStyleId>{72C65A27-ED5A-423E-99BC-94917456A509}</a:tableStyleId>
              </a:tblPr>
              <a:tblGrid>
                <a:gridCol w="473575">
                  <a:extLst>
                    <a:ext uri="{9D8B030D-6E8A-4147-A177-3AD203B41FA5}">
                      <a16:colId xmlns:a16="http://schemas.microsoft.com/office/drawing/2014/main" val="20000"/>
                    </a:ext>
                  </a:extLst>
                </a:gridCol>
                <a:gridCol w="772650">
                  <a:extLst>
                    <a:ext uri="{9D8B030D-6E8A-4147-A177-3AD203B41FA5}">
                      <a16:colId xmlns:a16="http://schemas.microsoft.com/office/drawing/2014/main" val="20001"/>
                    </a:ext>
                  </a:extLst>
                </a:gridCol>
                <a:gridCol w="710350">
                  <a:extLst>
                    <a:ext uri="{9D8B030D-6E8A-4147-A177-3AD203B41FA5}">
                      <a16:colId xmlns:a16="http://schemas.microsoft.com/office/drawing/2014/main" val="20002"/>
                    </a:ext>
                  </a:extLst>
                </a:gridCol>
                <a:gridCol w="887925">
                  <a:extLst>
                    <a:ext uri="{9D8B030D-6E8A-4147-A177-3AD203B41FA5}">
                      <a16:colId xmlns:a16="http://schemas.microsoft.com/office/drawing/2014/main" val="20003"/>
                    </a:ext>
                  </a:extLst>
                </a:gridCol>
                <a:gridCol w="766425">
                  <a:extLst>
                    <a:ext uri="{9D8B030D-6E8A-4147-A177-3AD203B41FA5}">
                      <a16:colId xmlns:a16="http://schemas.microsoft.com/office/drawing/2014/main" val="20004"/>
                    </a:ext>
                  </a:extLst>
                </a:gridCol>
              </a:tblGrid>
              <a:tr h="346550">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Polio Risk</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6550">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High</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Med-High</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Medium</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33175">
                <a:tc rowSpan="3">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COVID-19 Risk </a:t>
                      </a:r>
                      <a:endParaRPr sz="1400" u="none" strike="noStrike" cap="none"/>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High</a:t>
                      </a:r>
                      <a:endParaRPr sz="1400" u="none" strike="noStrike" cap="none"/>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1</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3</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6600"/>
                    </a:solidFill>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7</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extLst>
                  <a:ext uri="{0D108BD9-81ED-4DB2-BD59-A6C34878D82A}">
                    <a16:rowId xmlns:a16="http://schemas.microsoft.com/office/drawing/2014/main" val="10002"/>
                  </a:ext>
                </a:extLst>
              </a:tr>
              <a:tr h="4208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Medium</a:t>
                      </a:r>
                      <a:endParaRPr sz="1400" u="none" strike="noStrike" cap="none"/>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2</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5</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C00"/>
                    </a:solidFill>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8</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extLst>
                  <a:ext uri="{0D108BD9-81ED-4DB2-BD59-A6C34878D82A}">
                    <a16:rowId xmlns:a16="http://schemas.microsoft.com/office/drawing/2014/main" val="10003"/>
                  </a:ext>
                </a:extLst>
              </a:tr>
              <a:tr h="43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Low</a:t>
                      </a:r>
                      <a:endParaRPr sz="1400" u="none" strike="noStrike" cap="none"/>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4</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6600"/>
                    </a:solidFill>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6</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C00"/>
                    </a:solidFill>
                  </a:tcPr>
                </a:tc>
                <a:tc>
                  <a:txBody>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9</a:t>
                      </a:r>
                      <a:endParaRPr sz="1400" u="none" strike="noStrike" cap="none"/>
                    </a:p>
                  </a:txBody>
                  <a:tcPr marL="9525" marR="9525" marT="9525" marB="0"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extLst>
                  <a:ext uri="{0D108BD9-81ED-4DB2-BD59-A6C34878D82A}">
                    <a16:rowId xmlns:a16="http://schemas.microsoft.com/office/drawing/2014/main" val="10004"/>
                  </a:ext>
                </a:extLst>
              </a:tr>
            </a:tbl>
          </a:graphicData>
        </a:graphic>
      </p:graphicFrame>
      <p:pic>
        <p:nvPicPr>
          <p:cNvPr id="489" name="Google Shape;489;p38"/>
          <p:cNvPicPr preferRelativeResize="0"/>
          <p:nvPr/>
        </p:nvPicPr>
        <p:blipFill rotWithShape="1">
          <a:blip r:embed="rId3">
            <a:alphaModFix/>
          </a:blip>
          <a:srcRect/>
          <a:stretch/>
        </p:blipFill>
        <p:spPr>
          <a:xfrm>
            <a:off x="3770142" y="1384171"/>
            <a:ext cx="8329092" cy="43126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9"/>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495" name="Google Shape;495;p39"/>
          <p:cNvSpPr/>
          <p:nvPr/>
        </p:nvSpPr>
        <p:spPr>
          <a:xfrm>
            <a:off x="337035" y="3212975"/>
            <a:ext cx="2679192" cy="1187624"/>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Impact Monitoring &amp; Risk Analysis</a:t>
            </a:r>
            <a:endParaRPr sz="1400" b="0" i="0" u="none" strike="noStrike" cap="none">
              <a:solidFill>
                <a:srgbClr val="000000"/>
              </a:solidFill>
              <a:latin typeface="Arial"/>
              <a:ea typeface="Arial"/>
              <a:cs typeface="Arial"/>
              <a:sym typeface="Arial"/>
            </a:endParaRPr>
          </a:p>
        </p:txBody>
      </p:sp>
      <p:sp>
        <p:nvSpPr>
          <p:cNvPr id="496" name="Google Shape;496;p39"/>
          <p:cNvSpPr/>
          <p:nvPr/>
        </p:nvSpPr>
        <p:spPr>
          <a:xfrm>
            <a:off x="353841" y="1091927"/>
            <a:ext cx="11050595" cy="1260427"/>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Strategic Guidance &amp; coordination </a:t>
            </a:r>
            <a:endParaRPr sz="1400" b="0" i="0" u="none" strike="noStrike" cap="none">
              <a:solidFill>
                <a:srgbClr val="000000"/>
              </a:solidFill>
              <a:latin typeface="Arial"/>
              <a:ea typeface="Arial"/>
              <a:cs typeface="Arial"/>
              <a:sym typeface="Arial"/>
            </a:endParaRPr>
          </a:p>
        </p:txBody>
      </p:sp>
      <p:sp>
        <p:nvSpPr>
          <p:cNvPr id="497" name="Google Shape;497;p39"/>
          <p:cNvSpPr/>
          <p:nvPr/>
        </p:nvSpPr>
        <p:spPr>
          <a:xfrm>
            <a:off x="332817" y="4445021"/>
            <a:ext cx="2679192" cy="1133856"/>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Operational  Technical Guidance</a:t>
            </a:r>
            <a:endParaRPr sz="1400" b="0" i="0" u="none" strike="noStrike" cap="none">
              <a:solidFill>
                <a:srgbClr val="000000"/>
              </a:solidFill>
              <a:latin typeface="Arial"/>
              <a:ea typeface="Arial"/>
              <a:cs typeface="Arial"/>
              <a:sym typeface="Arial"/>
            </a:endParaRPr>
          </a:p>
        </p:txBody>
      </p:sp>
      <p:sp>
        <p:nvSpPr>
          <p:cNvPr id="498" name="Google Shape;498;p39"/>
          <p:cNvSpPr/>
          <p:nvPr/>
        </p:nvSpPr>
        <p:spPr>
          <a:xfrm>
            <a:off x="326634" y="5551918"/>
            <a:ext cx="2679192" cy="1133856"/>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GPEI operational planning</a:t>
            </a:r>
            <a:endParaRPr sz="1400" b="0" i="0" u="none" strike="noStrike" cap="none">
              <a:solidFill>
                <a:srgbClr val="000000"/>
              </a:solidFill>
              <a:latin typeface="Arial"/>
              <a:ea typeface="Arial"/>
              <a:cs typeface="Arial"/>
              <a:sym typeface="Arial"/>
            </a:endParaRPr>
          </a:p>
        </p:txBody>
      </p:sp>
      <p:sp>
        <p:nvSpPr>
          <p:cNvPr id="499" name="Google Shape;499;p39"/>
          <p:cNvSpPr/>
          <p:nvPr/>
        </p:nvSpPr>
        <p:spPr>
          <a:xfrm>
            <a:off x="477078" y="219214"/>
            <a:ext cx="9912626"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36C09"/>
              </a:buClr>
              <a:buSzPts val="3600"/>
              <a:buFont typeface="Calibri"/>
              <a:buNone/>
            </a:pPr>
            <a:r>
              <a:rPr lang="en-US" sz="3600" b="1" i="0" u="none" strike="noStrike" cap="none">
                <a:solidFill>
                  <a:srgbClr val="E36C09"/>
                </a:solidFill>
                <a:latin typeface="Calibri"/>
                <a:ea typeface="Calibri"/>
                <a:cs typeface="Calibri"/>
                <a:sym typeface="Calibri"/>
              </a:rPr>
              <a:t>Critical Functions Identified to address COVID-19 Impact </a:t>
            </a:r>
            <a:endParaRPr sz="1400" b="0" i="0" u="none" strike="noStrike" cap="none">
              <a:solidFill>
                <a:srgbClr val="000000"/>
              </a:solidFill>
              <a:latin typeface="Arial"/>
              <a:ea typeface="Arial"/>
              <a:cs typeface="Arial"/>
              <a:sym typeface="Arial"/>
            </a:endParaRPr>
          </a:p>
        </p:txBody>
      </p:sp>
      <p:sp>
        <p:nvSpPr>
          <p:cNvPr id="500" name="Google Shape;500;p39"/>
          <p:cNvSpPr/>
          <p:nvPr/>
        </p:nvSpPr>
        <p:spPr>
          <a:xfrm>
            <a:off x="3337605" y="2089546"/>
            <a:ext cx="2479786" cy="4450554"/>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Surveillance for Polioviruses</a:t>
            </a:r>
            <a:endParaRPr sz="1400" b="0" i="0" u="none" strike="noStrike" cap="none">
              <a:solidFill>
                <a:srgbClr val="000000"/>
              </a:solidFill>
              <a:latin typeface="Arial"/>
              <a:ea typeface="Arial"/>
              <a:cs typeface="Arial"/>
              <a:sym typeface="Arial"/>
            </a:endParaRPr>
          </a:p>
        </p:txBody>
      </p:sp>
      <p:sp>
        <p:nvSpPr>
          <p:cNvPr id="501" name="Google Shape;501;p39"/>
          <p:cNvSpPr/>
          <p:nvPr/>
        </p:nvSpPr>
        <p:spPr>
          <a:xfrm>
            <a:off x="5614243" y="2089545"/>
            <a:ext cx="2478390" cy="4453128"/>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Endemics &amp; Outbreak Response </a:t>
            </a:r>
            <a:endParaRPr sz="1400" b="0" i="0" u="none" strike="noStrike" cap="none">
              <a:solidFill>
                <a:srgbClr val="000000"/>
              </a:solidFill>
              <a:latin typeface="Arial"/>
              <a:ea typeface="Arial"/>
              <a:cs typeface="Arial"/>
              <a:sym typeface="Arial"/>
            </a:endParaRPr>
          </a:p>
        </p:txBody>
      </p:sp>
      <p:sp>
        <p:nvSpPr>
          <p:cNvPr id="502" name="Google Shape;502;p39"/>
          <p:cNvSpPr/>
          <p:nvPr/>
        </p:nvSpPr>
        <p:spPr>
          <a:xfrm>
            <a:off x="7963487" y="2089546"/>
            <a:ext cx="2478390" cy="4453128"/>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Prevention SIAs &amp; EI </a:t>
            </a:r>
            <a:endParaRPr sz="1400" b="0" i="0" u="none" strike="noStrike" cap="none">
              <a:solidFill>
                <a:srgbClr val="000000"/>
              </a:solidFill>
              <a:latin typeface="Arial"/>
              <a:ea typeface="Arial"/>
              <a:cs typeface="Arial"/>
              <a:sym typeface="Arial"/>
            </a:endParaRPr>
          </a:p>
        </p:txBody>
      </p:sp>
      <p:sp>
        <p:nvSpPr>
          <p:cNvPr id="503" name="Google Shape;503;p39"/>
          <p:cNvSpPr/>
          <p:nvPr/>
        </p:nvSpPr>
        <p:spPr>
          <a:xfrm>
            <a:off x="326635" y="2009305"/>
            <a:ext cx="2680953" cy="1137410"/>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Coordination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a:spLocks noGrp="1"/>
          </p:cNvSpPr>
          <p:nvPr>
            <p:ph type="title"/>
          </p:nvPr>
        </p:nvSpPr>
        <p:spPr>
          <a:xfrm>
            <a:off x="1057275" y="505825"/>
            <a:ext cx="10296538"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a:solidFill>
                  <a:srgbClr val="E36C09"/>
                </a:solidFill>
              </a:rPr>
              <a:t>Outline</a:t>
            </a:r>
            <a:endParaRPr/>
          </a:p>
        </p:txBody>
      </p:sp>
      <p:sp>
        <p:nvSpPr>
          <p:cNvPr id="80" name="Google Shape;80;p4"/>
          <p:cNvSpPr txBox="1">
            <a:spLocks noGrp="1"/>
          </p:cNvSpPr>
          <p:nvPr>
            <p:ph type="body" idx="1"/>
          </p:nvPr>
        </p:nvSpPr>
        <p:spPr>
          <a:xfrm>
            <a:off x="838213" y="1642746"/>
            <a:ext cx="10515600" cy="4351336"/>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3200"/>
              <a:buChar char="•"/>
            </a:pPr>
            <a:r>
              <a:rPr lang="en-US"/>
              <a:t>COVID-19 context</a:t>
            </a:r>
            <a:endParaRPr/>
          </a:p>
          <a:p>
            <a:pPr marL="342900" lvl="0" indent="-342900" algn="l" rtl="0">
              <a:lnSpc>
                <a:spcPct val="100000"/>
              </a:lnSpc>
              <a:spcBef>
                <a:spcPts val="1200"/>
              </a:spcBef>
              <a:spcAft>
                <a:spcPts val="0"/>
              </a:spcAft>
              <a:buClr>
                <a:schemeClr val="dk1"/>
              </a:buClr>
              <a:buSzPts val="3200"/>
              <a:buChar char="•"/>
            </a:pPr>
            <a:r>
              <a:rPr lang="en-US"/>
              <a:t>Initial GPEI response &amp; support for the pandemic response</a:t>
            </a:r>
            <a:endParaRPr/>
          </a:p>
          <a:p>
            <a:pPr marL="342900" lvl="0" indent="-342900" algn="l" rtl="0">
              <a:lnSpc>
                <a:spcPct val="100000"/>
              </a:lnSpc>
              <a:spcBef>
                <a:spcPts val="1200"/>
              </a:spcBef>
              <a:spcAft>
                <a:spcPts val="0"/>
              </a:spcAft>
              <a:buClr>
                <a:schemeClr val="dk1"/>
              </a:buClr>
              <a:buSzPts val="3200"/>
              <a:buChar char="•"/>
            </a:pPr>
            <a:r>
              <a:rPr lang="en-US"/>
              <a:t>Impact: surveillance, SIAs/EI, public perception </a:t>
            </a:r>
            <a:endParaRPr/>
          </a:p>
          <a:p>
            <a:pPr marL="342900" lvl="0" indent="-342900" algn="l" rtl="0">
              <a:lnSpc>
                <a:spcPct val="100000"/>
              </a:lnSpc>
              <a:spcBef>
                <a:spcPts val="1200"/>
              </a:spcBef>
              <a:spcAft>
                <a:spcPts val="0"/>
              </a:spcAft>
              <a:buClr>
                <a:schemeClr val="dk1"/>
              </a:buClr>
              <a:buSzPts val="3200"/>
              <a:buChar char="•"/>
            </a:pPr>
            <a:r>
              <a:rPr lang="en-US"/>
              <a:t>Risk assessment and SIAs resumption efforts</a:t>
            </a:r>
            <a:endParaRPr/>
          </a:p>
          <a:p>
            <a:pPr marL="342900" lvl="0" indent="-342900" algn="l" rtl="0">
              <a:lnSpc>
                <a:spcPct val="100000"/>
              </a:lnSpc>
              <a:spcBef>
                <a:spcPts val="1200"/>
              </a:spcBef>
              <a:spcAft>
                <a:spcPts val="0"/>
              </a:spcAft>
              <a:buClr>
                <a:schemeClr val="dk1"/>
              </a:buClr>
              <a:buSzPts val="3200"/>
              <a:buChar char="•"/>
            </a:pPr>
            <a:r>
              <a:rPr lang="en-US"/>
              <a:t>Financial Status</a:t>
            </a:r>
            <a:endParaRPr/>
          </a:p>
          <a:p>
            <a:pPr marL="342900" lvl="0" indent="-342900" algn="l" rtl="0">
              <a:lnSpc>
                <a:spcPct val="100000"/>
              </a:lnSpc>
              <a:spcBef>
                <a:spcPts val="1200"/>
              </a:spcBef>
              <a:spcAft>
                <a:spcPts val="0"/>
              </a:spcAft>
              <a:buClr>
                <a:schemeClr val="dk1"/>
              </a:buClr>
              <a:buSzPts val="3200"/>
              <a:buChar char="•"/>
            </a:pPr>
            <a:r>
              <a:rPr lang="en-US"/>
              <a:t>Challenges / opportunities and next steps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0"/>
          <p:cNvSpPr txBox="1"/>
          <p:nvPr/>
        </p:nvSpPr>
        <p:spPr>
          <a:xfrm>
            <a:off x="561114" y="669747"/>
            <a:ext cx="110038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36C09"/>
                </a:solidFill>
                <a:latin typeface="Calibri"/>
                <a:ea typeface="Calibri"/>
                <a:cs typeface="Calibri"/>
                <a:sym typeface="Calibri"/>
              </a:rPr>
              <a:t>Impact on Vaccine Supply &amp; Development </a:t>
            </a:r>
            <a:endParaRPr sz="3600" b="0" i="0" u="none" strike="noStrike" cap="none">
              <a:solidFill>
                <a:srgbClr val="E36C09"/>
              </a:solidFill>
              <a:latin typeface="Calibri"/>
              <a:ea typeface="Calibri"/>
              <a:cs typeface="Calibri"/>
              <a:sym typeface="Calibri"/>
            </a:endParaRPr>
          </a:p>
        </p:txBody>
      </p:sp>
      <p:sp>
        <p:nvSpPr>
          <p:cNvPr id="509" name="Google Shape;509;p40"/>
          <p:cNvSpPr txBox="1"/>
          <p:nvPr/>
        </p:nvSpPr>
        <p:spPr>
          <a:xfrm>
            <a:off x="10996291" y="6374793"/>
            <a:ext cx="99804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1" u="none" strike="noStrike" cap="none">
                <a:solidFill>
                  <a:schemeClr val="dk1"/>
                </a:solidFill>
                <a:latin typeface="Calibri"/>
                <a:ea typeface="Calibri"/>
                <a:cs typeface="Calibri"/>
                <a:sym typeface="Calibri"/>
              </a:rPr>
              <a:t>Source: WHO</a:t>
            </a:r>
            <a:endParaRPr sz="1400" b="0" i="0" u="none" strike="noStrike" cap="none">
              <a:solidFill>
                <a:srgbClr val="000000"/>
              </a:solidFill>
              <a:latin typeface="Arial"/>
              <a:ea typeface="Arial"/>
              <a:cs typeface="Arial"/>
              <a:sym typeface="Arial"/>
            </a:endParaRPr>
          </a:p>
        </p:txBody>
      </p:sp>
      <p:pic>
        <p:nvPicPr>
          <p:cNvPr id="510" name="Google Shape;510;p40"/>
          <p:cNvPicPr preferRelativeResize="0"/>
          <p:nvPr/>
        </p:nvPicPr>
        <p:blipFill rotWithShape="1">
          <a:blip r:embed="rId3">
            <a:alphaModFix/>
          </a:blip>
          <a:srcRect/>
          <a:stretch/>
        </p:blipFill>
        <p:spPr>
          <a:xfrm>
            <a:off x="7006951" y="1648612"/>
            <a:ext cx="5185049" cy="3355188"/>
          </a:xfrm>
          <a:prstGeom prst="rect">
            <a:avLst/>
          </a:prstGeom>
          <a:noFill/>
          <a:ln>
            <a:noFill/>
          </a:ln>
        </p:spPr>
      </p:pic>
      <p:sp>
        <p:nvSpPr>
          <p:cNvPr id="511" name="Google Shape;511;p40"/>
          <p:cNvSpPr txBox="1"/>
          <p:nvPr/>
        </p:nvSpPr>
        <p:spPr>
          <a:xfrm>
            <a:off x="337625" y="1744141"/>
            <a:ext cx="6669326" cy="4478515"/>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80000"/>
              </a:lnSpc>
              <a:spcBef>
                <a:spcPts val="0"/>
              </a:spcBef>
              <a:spcAft>
                <a:spcPts val="0"/>
              </a:spcAft>
              <a:buClr>
                <a:schemeClr val="dk1"/>
              </a:buClr>
              <a:buSzPts val="1760"/>
              <a:buFont typeface="Arial"/>
              <a:buChar char="•"/>
            </a:pPr>
            <a:r>
              <a:rPr lang="en-US" sz="1760" b="0" i="0" u="none" strike="noStrike" cap="none" dirty="0">
                <a:solidFill>
                  <a:schemeClr val="dk1"/>
                </a:solidFill>
                <a:latin typeface="Calibri"/>
                <a:ea typeface="Calibri"/>
                <a:cs typeface="Calibri"/>
                <a:sym typeface="Calibri"/>
              </a:rPr>
              <a:t>Suspension of  SIAs has led to interruption in OPV deliveries</a:t>
            </a:r>
            <a:endParaRPr sz="1400" b="0" i="0" u="none" strike="noStrike" cap="none" dirty="0">
              <a:solidFill>
                <a:srgbClr val="000000"/>
              </a:solidFill>
              <a:latin typeface="Arial"/>
              <a:ea typeface="Arial"/>
              <a:cs typeface="Arial"/>
              <a:sym typeface="Arial"/>
            </a:endParaRPr>
          </a:p>
          <a:p>
            <a:pPr marL="742950" marR="0" lvl="1" indent="-285750" algn="l" rtl="0">
              <a:lnSpc>
                <a:spcPct val="80000"/>
              </a:lnSpc>
              <a:spcBef>
                <a:spcPts val="908"/>
              </a:spcBef>
              <a:spcAft>
                <a:spcPts val="0"/>
              </a:spcAft>
              <a:buClr>
                <a:schemeClr val="dk1"/>
              </a:buClr>
              <a:buSzPts val="1540"/>
              <a:buFont typeface="Arial"/>
              <a:buChar char="–"/>
            </a:pPr>
            <a:r>
              <a:rPr lang="en-US" sz="1540" b="0" i="0" u="none" strike="noStrike" cap="none" dirty="0">
                <a:solidFill>
                  <a:schemeClr val="dk1"/>
                </a:solidFill>
                <a:latin typeface="Calibri"/>
                <a:ea typeface="Calibri"/>
                <a:cs typeface="Calibri"/>
                <a:sym typeface="Calibri"/>
              </a:rPr>
              <a:t>some suppliers reaching cold chain capacity, and may stop production</a:t>
            </a:r>
            <a:endParaRPr sz="1400" b="0" i="0" u="none" strike="noStrike" cap="none" dirty="0">
              <a:solidFill>
                <a:srgbClr val="000000"/>
              </a:solidFill>
              <a:latin typeface="Arial"/>
              <a:ea typeface="Arial"/>
              <a:cs typeface="Arial"/>
              <a:sym typeface="Arial"/>
            </a:endParaRPr>
          </a:p>
          <a:p>
            <a:pPr marL="342900" marR="0" lvl="0" indent="-342900" algn="l" rtl="0">
              <a:lnSpc>
                <a:spcPct val="80000"/>
              </a:lnSpc>
              <a:spcBef>
                <a:spcPts val="952"/>
              </a:spcBef>
              <a:spcAft>
                <a:spcPts val="0"/>
              </a:spcAft>
              <a:buClr>
                <a:schemeClr val="dk1"/>
              </a:buClr>
              <a:buSzPts val="1760"/>
              <a:buFont typeface="Arial"/>
              <a:buChar char="•"/>
            </a:pPr>
            <a:r>
              <a:rPr lang="en-US" sz="1760" b="0" i="0" u="none" strike="noStrike" cap="none" dirty="0">
                <a:solidFill>
                  <a:schemeClr val="dk1"/>
                </a:solidFill>
                <a:latin typeface="Calibri"/>
                <a:ea typeface="Calibri"/>
                <a:cs typeface="Calibri"/>
                <a:sym typeface="Calibri"/>
              </a:rPr>
              <a:t>Major disruptions of international airfreight &amp; increasing freight rates; &amp; 25 destinations can’t be reached except charters</a:t>
            </a:r>
            <a:endParaRPr sz="1400" b="0" i="0" u="none" strike="noStrike" cap="none" dirty="0">
              <a:solidFill>
                <a:srgbClr val="000000"/>
              </a:solidFill>
              <a:latin typeface="Arial"/>
              <a:ea typeface="Arial"/>
              <a:cs typeface="Arial"/>
              <a:sym typeface="Arial"/>
            </a:endParaRPr>
          </a:p>
          <a:p>
            <a:pPr marL="342900" marR="0" lvl="0" indent="-342900" algn="l" rtl="0">
              <a:lnSpc>
                <a:spcPct val="80000"/>
              </a:lnSpc>
              <a:spcBef>
                <a:spcPts val="952"/>
              </a:spcBef>
              <a:spcAft>
                <a:spcPts val="0"/>
              </a:spcAft>
              <a:buClr>
                <a:schemeClr val="dk1"/>
              </a:buClr>
              <a:buSzPts val="1760"/>
              <a:buFont typeface="Arial"/>
              <a:buChar char="•"/>
            </a:pPr>
            <a:r>
              <a:rPr lang="en-US" sz="1760" b="0" i="0" u="none" strike="noStrike" cap="none" dirty="0">
                <a:solidFill>
                  <a:schemeClr val="dk1"/>
                </a:solidFill>
                <a:latin typeface="Calibri"/>
                <a:ea typeface="Calibri"/>
                <a:cs typeface="Calibri"/>
                <a:sym typeface="Calibri"/>
              </a:rPr>
              <a:t>Delays currently 3 months due to COVID, but for some campaigns to be pushed to 2021 (AFR), shelf life may become an issue both on doses already delivered in the countries, but also for stocks with suppliers due to reduced demand</a:t>
            </a:r>
            <a:endParaRPr sz="1400" b="0" i="0" u="none" strike="noStrike" cap="none" dirty="0">
              <a:solidFill>
                <a:srgbClr val="000000"/>
              </a:solidFill>
              <a:latin typeface="Arial"/>
              <a:ea typeface="Arial"/>
              <a:cs typeface="Arial"/>
              <a:sym typeface="Arial"/>
            </a:endParaRPr>
          </a:p>
          <a:p>
            <a:pPr marL="342900" marR="0" lvl="0" indent="-342900" algn="l" rtl="0">
              <a:lnSpc>
                <a:spcPct val="80000"/>
              </a:lnSpc>
              <a:spcBef>
                <a:spcPts val="952"/>
              </a:spcBef>
              <a:spcAft>
                <a:spcPts val="0"/>
              </a:spcAft>
              <a:buClr>
                <a:schemeClr val="dk1"/>
              </a:buClr>
              <a:buSzPts val="1760"/>
              <a:buFont typeface="Arial"/>
              <a:buChar char="•"/>
            </a:pPr>
            <a:r>
              <a:rPr lang="en-US" sz="1760" b="0" i="0" u="none" strike="noStrike" cap="none" dirty="0">
                <a:solidFill>
                  <a:schemeClr val="dk1"/>
                </a:solidFill>
                <a:latin typeface="Calibri"/>
                <a:ea typeface="Calibri"/>
                <a:cs typeface="Calibri"/>
                <a:sym typeface="Calibri"/>
              </a:rPr>
              <a:t>Closing borders in producing / receiving countries</a:t>
            </a:r>
            <a:endParaRPr sz="1400" b="0" i="0" u="none" strike="noStrike" cap="none" dirty="0">
              <a:solidFill>
                <a:srgbClr val="000000"/>
              </a:solidFill>
              <a:latin typeface="Arial"/>
              <a:ea typeface="Arial"/>
              <a:cs typeface="Arial"/>
              <a:sym typeface="Arial"/>
            </a:endParaRPr>
          </a:p>
          <a:p>
            <a:pPr marL="342900" marR="0" lvl="0" indent="-342900" algn="l" rtl="0">
              <a:lnSpc>
                <a:spcPct val="80000"/>
              </a:lnSpc>
              <a:spcBef>
                <a:spcPts val="952"/>
              </a:spcBef>
              <a:spcAft>
                <a:spcPts val="0"/>
              </a:spcAft>
              <a:buClr>
                <a:schemeClr val="dk1"/>
              </a:buClr>
              <a:buSzPts val="1760"/>
              <a:buFont typeface="Arial"/>
              <a:buChar char="•"/>
            </a:pPr>
            <a:r>
              <a:rPr lang="en-US" sz="1760" b="0" i="0" u="none" strike="noStrike" cap="none" dirty="0">
                <a:solidFill>
                  <a:schemeClr val="dk1"/>
                </a:solidFill>
                <a:latin typeface="Calibri"/>
                <a:ea typeface="Calibri"/>
                <a:cs typeface="Calibri"/>
                <a:sym typeface="Calibri"/>
              </a:rPr>
              <a:t>Impact of reduced demand: Likely very high stock levels globally across suppliers at the end of 2019, increasing the perception of risks of being in the OPV market due to considerable swings in demand, risks of write off due to short shelf life (and risk of future shortage if produced doses are not put to use) increased capital costs tied up in stocks </a:t>
            </a:r>
            <a:endParaRPr sz="1400" b="0" i="0" u="none" strike="noStrike" cap="none" dirty="0">
              <a:solidFill>
                <a:srgbClr val="000000"/>
              </a:solidFill>
              <a:latin typeface="Arial"/>
              <a:ea typeface="Arial"/>
              <a:cs typeface="Arial"/>
              <a:sym typeface="Arial"/>
            </a:endParaRPr>
          </a:p>
          <a:p>
            <a:pPr marL="342900" marR="0" lvl="0" indent="-342900" algn="l" rtl="0">
              <a:lnSpc>
                <a:spcPct val="80000"/>
              </a:lnSpc>
              <a:spcBef>
                <a:spcPts val="952"/>
              </a:spcBef>
              <a:spcAft>
                <a:spcPts val="0"/>
              </a:spcAft>
              <a:buClr>
                <a:schemeClr val="dk1"/>
              </a:buClr>
              <a:buSzPts val="1760"/>
              <a:buFont typeface="Arial"/>
              <a:buChar char="•"/>
            </a:pPr>
            <a:r>
              <a:rPr lang="en-US" sz="1760" b="0" i="0" u="none" strike="noStrike" cap="none" dirty="0">
                <a:solidFill>
                  <a:schemeClr val="dk1"/>
                </a:solidFill>
                <a:latin typeface="Calibri"/>
                <a:ea typeface="Calibri"/>
                <a:cs typeface="Calibri"/>
                <a:sym typeface="Calibri"/>
              </a:rPr>
              <a:t>nOPV2 workstreams progressing but challenges from COVID-19</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41"/>
          <p:cNvPicPr preferRelativeResize="0"/>
          <p:nvPr/>
        </p:nvPicPr>
        <p:blipFill rotWithShape="1">
          <a:blip r:embed="rId3">
            <a:alphaModFix/>
          </a:blip>
          <a:srcRect b="24142"/>
          <a:stretch/>
        </p:blipFill>
        <p:spPr>
          <a:xfrm rot="10800000" flipH="1">
            <a:off x="1879383" y="959294"/>
            <a:ext cx="9927721" cy="299282"/>
          </a:xfrm>
          <a:prstGeom prst="rect">
            <a:avLst/>
          </a:prstGeom>
          <a:noFill/>
          <a:ln>
            <a:noFill/>
          </a:ln>
        </p:spPr>
      </p:pic>
      <p:sp>
        <p:nvSpPr>
          <p:cNvPr id="517" name="Google Shape;517;p41"/>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
        <p:nvSpPr>
          <p:cNvPr id="518" name="Google Shape;518;p41"/>
          <p:cNvSpPr/>
          <p:nvPr/>
        </p:nvSpPr>
        <p:spPr>
          <a:xfrm>
            <a:off x="1914087" y="1248682"/>
            <a:ext cx="2180717" cy="819637"/>
          </a:xfrm>
          <a:prstGeom prst="roundRect">
            <a:avLst>
              <a:gd name="adj" fmla="val 16667"/>
            </a:avLst>
          </a:prstGeom>
          <a:solidFill>
            <a:srgbClr val="E5B8B7"/>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Updated </a:t>
            </a:r>
            <a:r>
              <a:rPr lang="en-US" sz="1400" b="1" i="0" u="none" strike="noStrike" cap="none">
                <a:solidFill>
                  <a:schemeClr val="dk1"/>
                </a:solidFill>
                <a:latin typeface="Calibri"/>
                <a:ea typeface="Calibri"/>
                <a:cs typeface="Calibri"/>
                <a:sym typeface="Calibri"/>
              </a:rPr>
              <a:t>GPEI recommendations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Calibri"/>
                <a:ea typeface="Calibri"/>
                <a:cs typeface="Calibri"/>
                <a:sym typeface="Calibri"/>
              </a:rPr>
              <a:t>(issued 21 May)</a:t>
            </a:r>
            <a:endParaRPr sz="1400" b="0" i="0" u="none" strike="noStrike" cap="none">
              <a:solidFill>
                <a:srgbClr val="000000"/>
              </a:solidFill>
              <a:latin typeface="Arial"/>
              <a:ea typeface="Arial"/>
              <a:cs typeface="Arial"/>
              <a:sym typeface="Arial"/>
            </a:endParaRPr>
          </a:p>
        </p:txBody>
      </p:sp>
      <p:sp>
        <p:nvSpPr>
          <p:cNvPr id="519" name="Google Shape;519;p41"/>
          <p:cNvSpPr/>
          <p:nvPr/>
        </p:nvSpPr>
        <p:spPr>
          <a:xfrm>
            <a:off x="1915789" y="2121013"/>
            <a:ext cx="2166602" cy="891365"/>
          </a:xfrm>
          <a:prstGeom prst="roundRect">
            <a:avLst>
              <a:gd name="adj" fmla="val 16667"/>
            </a:avLst>
          </a:prstGeom>
          <a:gradFill>
            <a:gsLst>
              <a:gs pos="0">
                <a:srgbClr val="FABF8E"/>
              </a:gs>
              <a:gs pos="74000">
                <a:srgbClr val="AEC5E1"/>
              </a:gs>
              <a:gs pos="83000">
                <a:srgbClr val="AEC5E1"/>
              </a:gs>
              <a:gs pos="100000">
                <a:srgbClr val="C8D8EB"/>
              </a:gs>
            </a:gsLst>
            <a:lin ang="54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WHO/UNICEF/Gavi  HoA statement on immunization*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(22 May)</a:t>
            </a:r>
            <a:endParaRPr sz="1400" b="0" i="0" u="none" strike="noStrike" cap="none">
              <a:solidFill>
                <a:srgbClr val="000000"/>
              </a:solidFill>
              <a:latin typeface="Arial"/>
              <a:ea typeface="Arial"/>
              <a:cs typeface="Arial"/>
              <a:sym typeface="Arial"/>
            </a:endParaRPr>
          </a:p>
        </p:txBody>
      </p:sp>
      <p:sp>
        <p:nvSpPr>
          <p:cNvPr id="520" name="Google Shape;520;p41"/>
          <p:cNvSpPr/>
          <p:nvPr/>
        </p:nvSpPr>
        <p:spPr>
          <a:xfrm>
            <a:off x="1973844" y="3302333"/>
            <a:ext cx="2120960" cy="824961"/>
          </a:xfrm>
          <a:prstGeom prst="roundRect">
            <a:avLst>
              <a:gd name="adj" fmla="val 16667"/>
            </a:avLst>
          </a:prstGeom>
          <a:solidFill>
            <a:srgbClr val="B2A0C7"/>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Updated GPEI Continuity Planning Doc.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Calibri"/>
                <a:ea typeface="Calibri"/>
                <a:cs typeface="Calibri"/>
                <a:sym typeface="Calibri"/>
              </a:rPr>
              <a:t>(issued 16 May)</a:t>
            </a:r>
            <a:endParaRPr sz="1400" b="0" i="0" u="none" strike="noStrike" cap="none">
              <a:solidFill>
                <a:srgbClr val="000000"/>
              </a:solidFill>
              <a:latin typeface="Arial"/>
              <a:ea typeface="Arial"/>
              <a:cs typeface="Arial"/>
              <a:sym typeface="Arial"/>
            </a:endParaRPr>
          </a:p>
        </p:txBody>
      </p:sp>
      <p:sp>
        <p:nvSpPr>
          <p:cNvPr id="521" name="Google Shape;521;p41"/>
          <p:cNvSpPr/>
          <p:nvPr/>
        </p:nvSpPr>
        <p:spPr>
          <a:xfrm>
            <a:off x="1973844" y="4169056"/>
            <a:ext cx="2120960" cy="809525"/>
          </a:xfrm>
          <a:prstGeom prst="roundRect">
            <a:avLst>
              <a:gd name="adj" fmla="val 16667"/>
            </a:avLst>
          </a:prstGeom>
          <a:gradFill>
            <a:gsLst>
              <a:gs pos="0">
                <a:srgbClr val="FABF8E"/>
              </a:gs>
              <a:gs pos="74000">
                <a:srgbClr val="AEC5E1"/>
              </a:gs>
              <a:gs pos="83000">
                <a:srgbClr val="AEC5E1"/>
              </a:gs>
              <a:gs pos="100000">
                <a:srgbClr val="C8D8EB"/>
              </a:gs>
            </a:gsLst>
            <a:lin ang="54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Framework for decision-making* </a:t>
            </a:r>
            <a:r>
              <a:rPr lang="en-US" sz="1400" b="1" i="0" u="none" strike="noStrike" cap="none">
                <a:solidFill>
                  <a:srgbClr val="C00000"/>
                </a:solidFill>
                <a:latin typeface="Calibri"/>
                <a:ea typeface="Calibri"/>
                <a:cs typeface="Calibri"/>
                <a:sym typeface="Calibri"/>
              </a:rPr>
              <a:t>(issued 22 May)</a:t>
            </a:r>
            <a:endParaRPr sz="1400" b="0" i="0" u="none" strike="noStrike" cap="none">
              <a:solidFill>
                <a:srgbClr val="000000"/>
              </a:solidFill>
              <a:latin typeface="Arial"/>
              <a:ea typeface="Arial"/>
              <a:cs typeface="Arial"/>
              <a:sym typeface="Arial"/>
            </a:endParaRPr>
          </a:p>
        </p:txBody>
      </p:sp>
      <p:sp>
        <p:nvSpPr>
          <p:cNvPr id="522" name="Google Shape;522;p41"/>
          <p:cNvSpPr/>
          <p:nvPr/>
        </p:nvSpPr>
        <p:spPr>
          <a:xfrm>
            <a:off x="6803308" y="3893050"/>
            <a:ext cx="3175573" cy="707508"/>
          </a:xfrm>
          <a:prstGeom prst="roundRect">
            <a:avLst>
              <a:gd name="adj" fmla="val 16667"/>
            </a:avLst>
          </a:prstGeom>
          <a:solidFill>
            <a:srgbClr val="B2A0C7"/>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Field Guides for SIAs Implementation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C00000"/>
                </a:solidFill>
                <a:latin typeface="Calibri"/>
                <a:ea typeface="Calibri"/>
                <a:cs typeface="Calibri"/>
                <a:sym typeface="Calibri"/>
              </a:rPr>
              <a:t>(end-June</a:t>
            </a:r>
            <a:r>
              <a:rPr lang="en-US" b="1" dirty="0">
                <a:solidFill>
                  <a:srgbClr val="C00000"/>
                </a:solidFill>
                <a:latin typeface="Calibri"/>
                <a:ea typeface="Calibri"/>
                <a:cs typeface="Calibri"/>
                <a:sym typeface="Calibri"/>
              </a:rPr>
              <a:t> / early July?</a:t>
            </a:r>
            <a:r>
              <a:rPr lang="en-US" sz="1400" b="1" i="0" u="none" strike="noStrike" cap="none" dirty="0">
                <a:solidFill>
                  <a:srgbClr val="C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523" name="Google Shape;523;p41"/>
          <p:cNvSpPr/>
          <p:nvPr/>
        </p:nvSpPr>
        <p:spPr>
          <a:xfrm>
            <a:off x="7163984" y="5763126"/>
            <a:ext cx="2483591" cy="685221"/>
          </a:xfrm>
          <a:prstGeom prst="roundRect">
            <a:avLst>
              <a:gd name="adj" fmla="val 16667"/>
            </a:avLst>
          </a:prstGeom>
          <a:solidFill>
            <a:srgbClr val="92CCDC"/>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Revised SIAs plans for OBs, endemics</a:t>
            </a:r>
            <a:endParaRPr sz="12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(EOMG/OPRTT/ ROs, Hub) </a:t>
            </a:r>
            <a:r>
              <a:rPr lang="en-US" sz="1200" b="1" i="0" u="none" strike="noStrike" cap="none" dirty="0">
                <a:solidFill>
                  <a:srgbClr val="C00000"/>
                </a:solidFill>
                <a:latin typeface="Calibri"/>
                <a:ea typeface="Calibri"/>
                <a:cs typeface="Calibri"/>
                <a:sym typeface="Calibri"/>
              </a:rPr>
              <a:t>End June / early July</a:t>
            </a:r>
            <a:endParaRPr sz="1400" b="0" i="0" u="none" strike="noStrike" cap="none" dirty="0">
              <a:solidFill>
                <a:srgbClr val="000000"/>
              </a:solidFill>
              <a:latin typeface="Arial"/>
              <a:ea typeface="Arial"/>
              <a:cs typeface="Arial"/>
              <a:sym typeface="Arial"/>
            </a:endParaRPr>
          </a:p>
        </p:txBody>
      </p:sp>
      <p:sp>
        <p:nvSpPr>
          <p:cNvPr id="524" name="Google Shape;524;p41"/>
          <p:cNvSpPr txBox="1"/>
          <p:nvPr/>
        </p:nvSpPr>
        <p:spPr>
          <a:xfrm>
            <a:off x="2588673" y="910731"/>
            <a:ext cx="875402" cy="305768"/>
          </a:xfrm>
          <a:prstGeom prst="rect">
            <a:avLst/>
          </a:prstGeom>
          <a:solidFill>
            <a:srgbClr val="F2F2F2">
              <a:alpha val="63529"/>
            </a:srgbClr>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2060"/>
                </a:solidFill>
                <a:latin typeface="Calibri"/>
                <a:ea typeface="Calibri"/>
                <a:cs typeface="Calibri"/>
                <a:sym typeface="Calibri"/>
              </a:rPr>
              <a:t>May </a:t>
            </a:r>
            <a:endParaRPr sz="1400" b="0" i="0" u="none" strike="noStrike" cap="none">
              <a:solidFill>
                <a:srgbClr val="000000"/>
              </a:solidFill>
              <a:latin typeface="Arial"/>
              <a:ea typeface="Arial"/>
              <a:cs typeface="Arial"/>
              <a:sym typeface="Arial"/>
            </a:endParaRPr>
          </a:p>
        </p:txBody>
      </p:sp>
      <p:sp>
        <p:nvSpPr>
          <p:cNvPr id="525" name="Google Shape;525;p41"/>
          <p:cNvSpPr txBox="1"/>
          <p:nvPr/>
        </p:nvSpPr>
        <p:spPr>
          <a:xfrm>
            <a:off x="6355392" y="906740"/>
            <a:ext cx="841897" cy="305768"/>
          </a:xfrm>
          <a:prstGeom prst="rect">
            <a:avLst/>
          </a:prstGeom>
          <a:solidFill>
            <a:srgbClr val="F2F2F2">
              <a:alpha val="63529"/>
            </a:srgbClr>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2060"/>
                </a:solidFill>
                <a:latin typeface="Calibri"/>
                <a:ea typeface="Calibri"/>
                <a:cs typeface="Calibri"/>
                <a:sym typeface="Calibri"/>
              </a:rPr>
              <a:t>June </a:t>
            </a:r>
            <a:endParaRPr sz="1400" b="0" i="0" u="none" strike="noStrike" cap="none">
              <a:solidFill>
                <a:srgbClr val="000000"/>
              </a:solidFill>
              <a:latin typeface="Arial"/>
              <a:ea typeface="Arial"/>
              <a:cs typeface="Arial"/>
              <a:sym typeface="Arial"/>
            </a:endParaRPr>
          </a:p>
        </p:txBody>
      </p:sp>
      <p:sp>
        <p:nvSpPr>
          <p:cNvPr id="526" name="Google Shape;526;p41"/>
          <p:cNvSpPr txBox="1"/>
          <p:nvPr/>
        </p:nvSpPr>
        <p:spPr>
          <a:xfrm>
            <a:off x="10092464" y="903263"/>
            <a:ext cx="742512" cy="305768"/>
          </a:xfrm>
          <a:prstGeom prst="rect">
            <a:avLst/>
          </a:prstGeom>
          <a:solidFill>
            <a:srgbClr val="F2F2F2">
              <a:alpha val="63529"/>
            </a:srgbClr>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2060"/>
                </a:solidFill>
                <a:latin typeface="Calibri"/>
                <a:ea typeface="Calibri"/>
                <a:cs typeface="Calibri"/>
                <a:sym typeface="Calibri"/>
              </a:rPr>
              <a:t>July </a:t>
            </a:r>
            <a:endParaRPr sz="1400" b="0" i="0" u="none" strike="noStrike" cap="none">
              <a:solidFill>
                <a:srgbClr val="000000"/>
              </a:solidFill>
              <a:latin typeface="Arial"/>
              <a:ea typeface="Arial"/>
              <a:cs typeface="Arial"/>
              <a:sym typeface="Arial"/>
            </a:endParaRPr>
          </a:p>
        </p:txBody>
      </p:sp>
      <p:sp>
        <p:nvSpPr>
          <p:cNvPr id="527" name="Google Shape;527;p41"/>
          <p:cNvSpPr txBox="1"/>
          <p:nvPr/>
        </p:nvSpPr>
        <p:spPr>
          <a:xfrm>
            <a:off x="484008" y="7894"/>
            <a:ext cx="10000093" cy="94178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E36C09"/>
                </a:solidFill>
                <a:latin typeface="Calibri"/>
                <a:ea typeface="Calibri"/>
                <a:cs typeface="Calibri"/>
                <a:sym typeface="Calibri"/>
              </a:rPr>
              <a:t>GPEI Roadmap for Continuity Planning &amp; Program Ops.</a:t>
            </a:r>
          </a:p>
          <a:p>
            <a:pPr marL="0" marR="0" lvl="0" indent="0" algn="l" rtl="0">
              <a:lnSpc>
                <a:spcPct val="100000"/>
              </a:lnSpc>
              <a:spcBef>
                <a:spcPts val="0"/>
              </a:spcBef>
              <a:spcAft>
                <a:spcPts val="0"/>
              </a:spcAft>
              <a:buClr>
                <a:srgbClr val="000000"/>
              </a:buClr>
              <a:buSzPts val="3200"/>
              <a:buFont typeface="Arial"/>
              <a:buNone/>
            </a:pPr>
            <a:r>
              <a:rPr lang="en-US" sz="2400" i="1" u="none" strike="noStrike" cap="none" dirty="0">
                <a:solidFill>
                  <a:srgbClr val="E36C09"/>
                </a:solidFill>
                <a:latin typeface="Calibri"/>
                <a:ea typeface="Arial"/>
                <a:cs typeface="Calibri"/>
                <a:sym typeface="Calibri"/>
              </a:rPr>
              <a:t>(gradient fill indicates link with EI)</a:t>
            </a:r>
            <a:endParaRPr sz="1400" i="1" u="none" strike="noStrike" cap="none" dirty="0">
              <a:solidFill>
                <a:srgbClr val="000000"/>
              </a:solidFill>
              <a:latin typeface="Arial"/>
              <a:ea typeface="Arial"/>
              <a:cs typeface="Arial"/>
              <a:sym typeface="Arial"/>
            </a:endParaRPr>
          </a:p>
        </p:txBody>
      </p:sp>
      <p:sp>
        <p:nvSpPr>
          <p:cNvPr id="528" name="Google Shape;528;p41"/>
          <p:cNvSpPr/>
          <p:nvPr/>
        </p:nvSpPr>
        <p:spPr>
          <a:xfrm>
            <a:off x="11399047" y="5998932"/>
            <a:ext cx="804508" cy="759656"/>
          </a:xfrm>
          <a:prstGeom prst="rightArrow">
            <a:avLst>
              <a:gd name="adj1" fmla="val 50000"/>
              <a:gd name="adj2" fmla="val 500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Prev. SIAs?</a:t>
            </a:r>
            <a:endParaRPr sz="1400" b="0" i="0" u="none" strike="noStrike" cap="none">
              <a:solidFill>
                <a:srgbClr val="000000"/>
              </a:solidFill>
              <a:latin typeface="Arial"/>
              <a:ea typeface="Arial"/>
              <a:cs typeface="Arial"/>
              <a:sym typeface="Arial"/>
            </a:endParaRPr>
          </a:p>
        </p:txBody>
      </p:sp>
      <p:sp>
        <p:nvSpPr>
          <p:cNvPr id="529" name="Google Shape;529;p41"/>
          <p:cNvSpPr/>
          <p:nvPr/>
        </p:nvSpPr>
        <p:spPr>
          <a:xfrm>
            <a:off x="10448910" y="5146533"/>
            <a:ext cx="1754011" cy="795011"/>
          </a:xfrm>
          <a:prstGeom prst="rightArrow">
            <a:avLst>
              <a:gd name="adj1" fmla="val 50000"/>
              <a:gd name="adj2" fmla="val 500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Outbreak &amp; AFG/PAK SIAs</a:t>
            </a:r>
            <a:endParaRPr sz="1400" b="0" i="0" u="none" strike="noStrike" cap="none">
              <a:solidFill>
                <a:srgbClr val="000000"/>
              </a:solidFill>
              <a:latin typeface="Arial"/>
              <a:ea typeface="Arial"/>
              <a:cs typeface="Arial"/>
              <a:sym typeface="Arial"/>
            </a:endParaRPr>
          </a:p>
        </p:txBody>
      </p:sp>
      <p:sp>
        <p:nvSpPr>
          <p:cNvPr id="530" name="Google Shape;530;p41"/>
          <p:cNvSpPr/>
          <p:nvPr/>
        </p:nvSpPr>
        <p:spPr>
          <a:xfrm>
            <a:off x="4359844" y="3686626"/>
            <a:ext cx="2009131" cy="793892"/>
          </a:xfrm>
          <a:prstGeom prst="roundRect">
            <a:avLst>
              <a:gd name="adj" fmla="val 16667"/>
            </a:avLst>
          </a:prstGeom>
          <a:gradFill>
            <a:gsLst>
              <a:gs pos="0">
                <a:srgbClr val="B2A0C7"/>
              </a:gs>
              <a:gs pos="37000">
                <a:srgbClr val="FABF8E"/>
              </a:gs>
              <a:gs pos="74000">
                <a:srgbClr val="AEC5E1"/>
              </a:gs>
              <a:gs pos="83000">
                <a:srgbClr val="AEC5E1"/>
              </a:gs>
              <a:gs pos="100000">
                <a:srgbClr val="C8D8EB"/>
              </a:gs>
            </a:gsLst>
            <a:lin ang="54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Guidance on Infection Prevention &amp; Control (IPC)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Calibri"/>
                <a:ea typeface="Calibri"/>
                <a:cs typeface="Calibri"/>
                <a:sym typeface="Calibri"/>
              </a:rPr>
              <a:t>(29 May)</a:t>
            </a:r>
            <a:endParaRPr sz="1400" b="1" i="1" u="none" strike="noStrike" cap="none">
              <a:solidFill>
                <a:srgbClr val="FF0000"/>
              </a:solidFill>
              <a:latin typeface="Calibri"/>
              <a:ea typeface="Calibri"/>
              <a:cs typeface="Calibri"/>
              <a:sym typeface="Calibri"/>
            </a:endParaRPr>
          </a:p>
        </p:txBody>
      </p:sp>
      <p:sp>
        <p:nvSpPr>
          <p:cNvPr id="531" name="Google Shape;531;p41"/>
          <p:cNvSpPr/>
          <p:nvPr/>
        </p:nvSpPr>
        <p:spPr>
          <a:xfrm>
            <a:off x="9253542" y="2564373"/>
            <a:ext cx="2180717" cy="901601"/>
          </a:xfrm>
          <a:prstGeom prst="roundRect">
            <a:avLst>
              <a:gd name="adj" fmla="val 16667"/>
            </a:avLst>
          </a:prstGeom>
          <a:gradFill>
            <a:gsLst>
              <a:gs pos="0">
                <a:srgbClr val="FABF8E"/>
              </a:gs>
              <a:gs pos="74000">
                <a:srgbClr val="AEC5E1"/>
              </a:gs>
              <a:gs pos="83000">
                <a:srgbClr val="AEC5E1"/>
              </a:gs>
              <a:gs pos="100000">
                <a:srgbClr val="C8D8EB"/>
              </a:gs>
            </a:gsLst>
            <a:lin ang="54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Strategic &amp; Operational Guidance on preventive SIAs (Polio / VPDs) </a:t>
            </a:r>
            <a:r>
              <a:rPr lang="en-US" sz="1600" b="1" i="0" u="none" strike="noStrike" cap="none">
                <a:solidFill>
                  <a:schemeClr val="dk1"/>
                </a:solidFill>
                <a:latin typeface="Calibri"/>
                <a:ea typeface="Calibri"/>
                <a:cs typeface="Calibri"/>
                <a:sym typeface="Calibri"/>
              </a:rPr>
              <a:t>??</a:t>
            </a:r>
            <a:endParaRPr sz="1600" b="1" i="0" u="none" strike="noStrike" cap="none">
              <a:solidFill>
                <a:srgbClr val="C00000"/>
              </a:solidFill>
              <a:latin typeface="Calibri"/>
              <a:ea typeface="Calibri"/>
              <a:cs typeface="Calibri"/>
              <a:sym typeface="Calibri"/>
            </a:endParaRPr>
          </a:p>
        </p:txBody>
      </p:sp>
      <p:sp>
        <p:nvSpPr>
          <p:cNvPr id="532" name="Google Shape;532;p41"/>
          <p:cNvSpPr txBox="1"/>
          <p:nvPr/>
        </p:nvSpPr>
        <p:spPr>
          <a:xfrm>
            <a:off x="2431571" y="6582777"/>
            <a:ext cx="225302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1" u="none" strike="noStrike" cap="none" dirty="0">
                <a:solidFill>
                  <a:schemeClr val="lt1"/>
                </a:solidFill>
                <a:latin typeface="Calibri"/>
                <a:ea typeface="Calibri"/>
                <a:cs typeface="Calibri"/>
                <a:sym typeface="Calibri"/>
              </a:rPr>
              <a:t>*gradient fill indicates link w/ EI</a:t>
            </a:r>
            <a:endParaRPr sz="1400" b="0" i="0" u="none" strike="noStrike" cap="none" dirty="0">
              <a:solidFill>
                <a:srgbClr val="000000"/>
              </a:solidFill>
              <a:latin typeface="Arial"/>
              <a:ea typeface="Arial"/>
              <a:cs typeface="Arial"/>
              <a:sym typeface="Arial"/>
            </a:endParaRPr>
          </a:p>
        </p:txBody>
      </p:sp>
      <p:sp>
        <p:nvSpPr>
          <p:cNvPr id="533" name="Google Shape;533;p41"/>
          <p:cNvSpPr/>
          <p:nvPr/>
        </p:nvSpPr>
        <p:spPr>
          <a:xfrm>
            <a:off x="5701056" y="4618439"/>
            <a:ext cx="2009131" cy="567426"/>
          </a:xfrm>
          <a:prstGeom prst="roundRect">
            <a:avLst>
              <a:gd name="adj" fmla="val 16667"/>
            </a:avLst>
          </a:prstGeom>
          <a:gradFill>
            <a:gsLst>
              <a:gs pos="0">
                <a:srgbClr val="B2A0C7"/>
              </a:gs>
              <a:gs pos="37000">
                <a:srgbClr val="FABF8E"/>
              </a:gs>
              <a:gs pos="74000">
                <a:srgbClr val="AEC5E1"/>
              </a:gs>
              <a:gs pos="83000">
                <a:srgbClr val="AEC5E1"/>
              </a:gs>
              <a:gs pos="100000">
                <a:srgbClr val="C8D8EB"/>
              </a:gs>
            </a:gsLst>
            <a:lin ang="54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Maintaining essential health services </a:t>
            </a:r>
            <a:r>
              <a:rPr lang="en-US" sz="1400" b="1" i="0" u="none" strike="noStrike" cap="none">
                <a:solidFill>
                  <a:srgbClr val="C00000"/>
                </a:solidFill>
                <a:latin typeface="Calibri"/>
                <a:ea typeface="Calibri"/>
                <a:cs typeface="Calibri"/>
                <a:sym typeface="Calibri"/>
              </a:rPr>
              <a:t>(1 June) </a:t>
            </a:r>
            <a:endParaRPr sz="1200" b="1" i="1" u="none" strike="noStrike" cap="none">
              <a:solidFill>
                <a:srgbClr val="C00000"/>
              </a:solidFill>
              <a:latin typeface="Calibri"/>
              <a:ea typeface="Calibri"/>
              <a:cs typeface="Calibri"/>
              <a:sym typeface="Calibri"/>
            </a:endParaRPr>
          </a:p>
        </p:txBody>
      </p:sp>
      <p:pic>
        <p:nvPicPr>
          <p:cNvPr id="534" name="Google Shape;534;p41" descr="Green check mark icon tick symbol in green color Vector Image"/>
          <p:cNvPicPr preferRelativeResize="0"/>
          <p:nvPr/>
        </p:nvPicPr>
        <p:blipFill rotWithShape="1">
          <a:blip r:embed="rId4">
            <a:alphaModFix/>
          </a:blip>
          <a:srcRect l="16848" t="19685" r="17190" b="27724"/>
          <a:stretch/>
        </p:blipFill>
        <p:spPr>
          <a:xfrm>
            <a:off x="3878143" y="3114257"/>
            <a:ext cx="331723" cy="285350"/>
          </a:xfrm>
          <a:prstGeom prst="rect">
            <a:avLst/>
          </a:prstGeom>
          <a:noFill/>
          <a:ln>
            <a:noFill/>
          </a:ln>
        </p:spPr>
      </p:pic>
      <p:pic>
        <p:nvPicPr>
          <p:cNvPr id="535" name="Google Shape;535;p41" descr="Green check mark icon tick symbol in green color Vector Image"/>
          <p:cNvPicPr preferRelativeResize="0"/>
          <p:nvPr/>
        </p:nvPicPr>
        <p:blipFill rotWithShape="1">
          <a:blip r:embed="rId4">
            <a:alphaModFix/>
          </a:blip>
          <a:srcRect l="16848" t="19685" r="17190" b="27724"/>
          <a:stretch/>
        </p:blipFill>
        <p:spPr>
          <a:xfrm>
            <a:off x="3957973" y="1163977"/>
            <a:ext cx="331723" cy="285350"/>
          </a:xfrm>
          <a:prstGeom prst="rect">
            <a:avLst/>
          </a:prstGeom>
          <a:noFill/>
          <a:ln>
            <a:noFill/>
          </a:ln>
        </p:spPr>
      </p:pic>
      <p:pic>
        <p:nvPicPr>
          <p:cNvPr id="536" name="Google Shape;536;p41" descr="Green check mark icon tick symbol in green color Vector Image"/>
          <p:cNvPicPr preferRelativeResize="0"/>
          <p:nvPr/>
        </p:nvPicPr>
        <p:blipFill rotWithShape="1">
          <a:blip r:embed="rId4">
            <a:alphaModFix/>
          </a:blip>
          <a:srcRect l="16848" t="19685" r="17190" b="27724"/>
          <a:stretch/>
        </p:blipFill>
        <p:spPr>
          <a:xfrm>
            <a:off x="3856371" y="4151402"/>
            <a:ext cx="331723" cy="285350"/>
          </a:xfrm>
          <a:prstGeom prst="rect">
            <a:avLst/>
          </a:prstGeom>
          <a:noFill/>
          <a:ln>
            <a:noFill/>
          </a:ln>
        </p:spPr>
      </p:pic>
      <p:pic>
        <p:nvPicPr>
          <p:cNvPr id="537" name="Google Shape;537;p41" descr="Green check mark icon tick symbol in green color Vector Image"/>
          <p:cNvPicPr preferRelativeResize="0"/>
          <p:nvPr/>
        </p:nvPicPr>
        <p:blipFill rotWithShape="1">
          <a:blip r:embed="rId4">
            <a:alphaModFix/>
          </a:blip>
          <a:srcRect l="16848" t="19685" r="17190" b="27724"/>
          <a:stretch/>
        </p:blipFill>
        <p:spPr>
          <a:xfrm>
            <a:off x="3936200" y="2163256"/>
            <a:ext cx="331723" cy="285350"/>
          </a:xfrm>
          <a:prstGeom prst="rect">
            <a:avLst/>
          </a:prstGeom>
          <a:noFill/>
          <a:ln>
            <a:noFill/>
          </a:ln>
        </p:spPr>
      </p:pic>
      <p:pic>
        <p:nvPicPr>
          <p:cNvPr id="538" name="Google Shape;538;p41" descr="Green check mark icon tick symbol in green color Vector Image"/>
          <p:cNvPicPr preferRelativeResize="0"/>
          <p:nvPr/>
        </p:nvPicPr>
        <p:blipFill rotWithShape="1">
          <a:blip r:embed="rId4">
            <a:alphaModFix/>
          </a:blip>
          <a:srcRect l="16848" t="19685" r="17190" b="27724"/>
          <a:stretch/>
        </p:blipFill>
        <p:spPr>
          <a:xfrm>
            <a:off x="5963777" y="3525701"/>
            <a:ext cx="331723" cy="285350"/>
          </a:xfrm>
          <a:prstGeom prst="rect">
            <a:avLst/>
          </a:prstGeom>
          <a:noFill/>
          <a:ln>
            <a:noFill/>
          </a:ln>
        </p:spPr>
      </p:pic>
      <p:pic>
        <p:nvPicPr>
          <p:cNvPr id="539" name="Google Shape;539;p41" descr="Green check mark icon tick symbol in green color Vector Image"/>
          <p:cNvPicPr preferRelativeResize="0"/>
          <p:nvPr/>
        </p:nvPicPr>
        <p:blipFill rotWithShape="1">
          <a:blip r:embed="rId5">
            <a:alphaModFix/>
          </a:blip>
          <a:srcRect l="16848" t="19685" r="17190" b="27724"/>
          <a:stretch/>
        </p:blipFill>
        <p:spPr>
          <a:xfrm>
            <a:off x="7588807" y="4674840"/>
            <a:ext cx="263454" cy="226624"/>
          </a:xfrm>
          <a:prstGeom prst="rect">
            <a:avLst/>
          </a:prstGeom>
          <a:noFill/>
          <a:ln>
            <a:noFill/>
          </a:ln>
        </p:spPr>
      </p:pic>
      <p:pic>
        <p:nvPicPr>
          <p:cNvPr id="540" name="Google Shape;540;p41" descr="Caution Work in Progress Banner | Creative Safety Supply"/>
          <p:cNvPicPr preferRelativeResize="0"/>
          <p:nvPr/>
        </p:nvPicPr>
        <p:blipFill rotWithShape="1">
          <a:blip r:embed="rId6">
            <a:alphaModFix/>
          </a:blip>
          <a:srcRect l="16539" t="69943" r="16537" b="9940"/>
          <a:stretch/>
        </p:blipFill>
        <p:spPr>
          <a:xfrm>
            <a:off x="8656882" y="3795873"/>
            <a:ext cx="1321999" cy="199612"/>
          </a:xfrm>
          <a:prstGeom prst="rect">
            <a:avLst/>
          </a:prstGeom>
          <a:noFill/>
          <a:ln w="9525" cap="flat" cmpd="sng">
            <a:solidFill>
              <a:schemeClr val="dk1"/>
            </a:solidFill>
            <a:prstDash val="solid"/>
            <a:round/>
            <a:headEnd type="none" w="sm" len="sm"/>
            <a:tailEnd type="none" w="sm" len="sm"/>
          </a:ln>
        </p:spPr>
      </p:pic>
      <p:pic>
        <p:nvPicPr>
          <p:cNvPr id="541" name="Google Shape;541;p41" descr="Caution Work in Progress Banner | Creative Safety Supply"/>
          <p:cNvPicPr preferRelativeResize="0"/>
          <p:nvPr/>
        </p:nvPicPr>
        <p:blipFill rotWithShape="1">
          <a:blip r:embed="rId7">
            <a:alphaModFix/>
          </a:blip>
          <a:srcRect l="16539" t="69943" r="16537" b="9940"/>
          <a:stretch/>
        </p:blipFill>
        <p:spPr>
          <a:xfrm>
            <a:off x="7337471" y="5624152"/>
            <a:ext cx="993237" cy="149971"/>
          </a:xfrm>
          <a:prstGeom prst="rect">
            <a:avLst/>
          </a:prstGeom>
          <a:noFill/>
          <a:ln w="9525" cap="flat" cmpd="sng">
            <a:solidFill>
              <a:schemeClr val="dk1"/>
            </a:solidFill>
            <a:prstDash val="solid"/>
            <a:round/>
            <a:headEnd type="none" w="sm" len="sm"/>
            <a:tailEnd type="none" w="sm" len="sm"/>
          </a:ln>
        </p:spPr>
      </p:pic>
      <p:pic>
        <p:nvPicPr>
          <p:cNvPr id="542" name="Google Shape;542;p41" descr="What scientific journals and societies can learn from Steve ..."/>
          <p:cNvPicPr preferRelativeResize="0"/>
          <p:nvPr/>
        </p:nvPicPr>
        <p:blipFill rotWithShape="1">
          <a:blip r:embed="rId8">
            <a:alphaModFix/>
          </a:blip>
          <a:srcRect t="26561" b="20221"/>
          <a:stretch/>
        </p:blipFill>
        <p:spPr>
          <a:xfrm>
            <a:off x="11071331" y="2450844"/>
            <a:ext cx="667764" cy="242297"/>
          </a:xfrm>
          <a:prstGeom prst="rect">
            <a:avLst/>
          </a:prstGeom>
          <a:noFill/>
          <a:ln>
            <a:noFill/>
          </a:ln>
        </p:spPr>
      </p:pic>
      <p:cxnSp>
        <p:nvCxnSpPr>
          <p:cNvPr id="543" name="Google Shape;543;p41"/>
          <p:cNvCxnSpPr/>
          <p:nvPr/>
        </p:nvCxnSpPr>
        <p:spPr>
          <a:xfrm rot="10800000" flipH="1">
            <a:off x="445654" y="3044737"/>
            <a:ext cx="11720795" cy="26540"/>
          </a:xfrm>
          <a:prstGeom prst="straightConnector1">
            <a:avLst/>
          </a:prstGeom>
          <a:noFill/>
          <a:ln w="9525" cap="flat" cmpd="sng">
            <a:solidFill>
              <a:schemeClr val="dk1"/>
            </a:solidFill>
            <a:prstDash val="dash"/>
            <a:round/>
            <a:headEnd type="none" w="sm" len="sm"/>
            <a:tailEnd type="none" w="sm" len="sm"/>
          </a:ln>
        </p:spPr>
      </p:cxnSp>
      <p:sp>
        <p:nvSpPr>
          <p:cNvPr id="544" name="Google Shape;544;p41"/>
          <p:cNvSpPr/>
          <p:nvPr/>
        </p:nvSpPr>
        <p:spPr>
          <a:xfrm>
            <a:off x="182871" y="1412328"/>
            <a:ext cx="1642340" cy="1260427"/>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50"/>
              <a:buFont typeface="Arial"/>
              <a:buNone/>
            </a:pPr>
            <a:r>
              <a:rPr lang="en-US" sz="1750" b="1" i="0" u="none" strike="noStrike" cap="none">
                <a:solidFill>
                  <a:schemeClr val="lt1"/>
                </a:solidFill>
                <a:latin typeface="Calibri"/>
                <a:ea typeface="Calibri"/>
                <a:cs typeface="Calibri"/>
                <a:sym typeface="Calibri"/>
              </a:rPr>
              <a:t>Strategic Guidance</a:t>
            </a:r>
            <a:endParaRPr sz="1400" b="0" i="0" u="none" strike="noStrike" cap="none">
              <a:solidFill>
                <a:srgbClr val="000000"/>
              </a:solidFill>
              <a:latin typeface="Arial"/>
              <a:ea typeface="Arial"/>
              <a:cs typeface="Arial"/>
              <a:sym typeface="Arial"/>
            </a:endParaRPr>
          </a:p>
        </p:txBody>
      </p:sp>
      <p:sp>
        <p:nvSpPr>
          <p:cNvPr id="545" name="Google Shape;545;p41"/>
          <p:cNvSpPr/>
          <p:nvPr/>
        </p:nvSpPr>
        <p:spPr>
          <a:xfrm>
            <a:off x="163465" y="3665777"/>
            <a:ext cx="1642340" cy="1260427"/>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Op/ Tech. Guidance</a:t>
            </a:r>
            <a:endParaRPr sz="1400" b="0" i="0" u="none" strike="noStrike" cap="none">
              <a:solidFill>
                <a:srgbClr val="000000"/>
              </a:solidFill>
              <a:latin typeface="Arial"/>
              <a:ea typeface="Arial"/>
              <a:cs typeface="Arial"/>
              <a:sym typeface="Arial"/>
            </a:endParaRPr>
          </a:p>
        </p:txBody>
      </p:sp>
      <p:sp>
        <p:nvSpPr>
          <p:cNvPr id="546" name="Google Shape;546;p41"/>
          <p:cNvSpPr/>
          <p:nvPr/>
        </p:nvSpPr>
        <p:spPr>
          <a:xfrm>
            <a:off x="183345" y="5339030"/>
            <a:ext cx="1552907" cy="1260427"/>
          </a:xfrm>
          <a:prstGeom prst="rightArrow">
            <a:avLst>
              <a:gd name="adj1" fmla="val 50000"/>
              <a:gd name="adj2" fmla="val 50000"/>
            </a:avLst>
          </a:prstGeom>
          <a:solidFill>
            <a:srgbClr val="245794"/>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Op. planning</a:t>
            </a:r>
            <a:endParaRPr sz="1400" b="0" i="0" u="none" strike="noStrike" cap="none">
              <a:solidFill>
                <a:srgbClr val="000000"/>
              </a:solidFill>
              <a:latin typeface="Arial"/>
              <a:ea typeface="Arial"/>
              <a:cs typeface="Arial"/>
              <a:sym typeface="Arial"/>
            </a:endParaRPr>
          </a:p>
        </p:txBody>
      </p:sp>
      <p:sp>
        <p:nvSpPr>
          <p:cNvPr id="547" name="Google Shape;547;p41"/>
          <p:cNvSpPr/>
          <p:nvPr/>
        </p:nvSpPr>
        <p:spPr>
          <a:xfrm>
            <a:off x="6618146" y="3163116"/>
            <a:ext cx="1504739" cy="680229"/>
          </a:xfrm>
          <a:prstGeom prst="roundRect">
            <a:avLst>
              <a:gd name="adj" fmla="val 16667"/>
            </a:avLst>
          </a:prstGeom>
          <a:solidFill>
            <a:srgbClr val="B2A0C7"/>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Updated Surv. Guidance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Calibri"/>
                <a:ea typeface="Calibri"/>
                <a:cs typeface="Calibri"/>
                <a:sym typeface="Calibri"/>
              </a:rPr>
              <a:t>(issued 02 June)</a:t>
            </a:r>
            <a:endParaRPr sz="1400" b="0" i="0" u="none" strike="noStrike" cap="none">
              <a:solidFill>
                <a:srgbClr val="000000"/>
              </a:solidFill>
              <a:latin typeface="Arial"/>
              <a:ea typeface="Arial"/>
              <a:cs typeface="Arial"/>
              <a:sym typeface="Arial"/>
            </a:endParaRPr>
          </a:p>
        </p:txBody>
      </p:sp>
      <p:pic>
        <p:nvPicPr>
          <p:cNvPr id="548" name="Google Shape;548;p41" descr="Green check mark icon tick symbol in green color Vector Image"/>
          <p:cNvPicPr preferRelativeResize="0"/>
          <p:nvPr/>
        </p:nvPicPr>
        <p:blipFill rotWithShape="1">
          <a:blip r:embed="rId4">
            <a:alphaModFix/>
          </a:blip>
          <a:srcRect l="16848" t="19685" r="17190" b="27724"/>
          <a:stretch/>
        </p:blipFill>
        <p:spPr>
          <a:xfrm>
            <a:off x="7899625" y="3027374"/>
            <a:ext cx="331723" cy="285350"/>
          </a:xfrm>
          <a:prstGeom prst="rect">
            <a:avLst/>
          </a:prstGeom>
          <a:noFill/>
          <a:ln>
            <a:noFill/>
          </a:ln>
        </p:spPr>
      </p:pic>
      <p:sp>
        <p:nvSpPr>
          <p:cNvPr id="549" name="Google Shape;549;p41"/>
          <p:cNvSpPr/>
          <p:nvPr/>
        </p:nvSpPr>
        <p:spPr>
          <a:xfrm>
            <a:off x="5665962" y="5774524"/>
            <a:ext cx="1384821" cy="697210"/>
          </a:xfrm>
          <a:prstGeom prst="roundRect">
            <a:avLst>
              <a:gd name="adj" fmla="val 16667"/>
            </a:avLst>
          </a:prstGeom>
          <a:solidFill>
            <a:srgbClr val="92CCDC"/>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POL Prev. SIAs plan 2020 endorsed</a:t>
            </a:r>
            <a:endParaRPr sz="1200" b="1" i="0" u="none" strike="noStrike" cap="none">
              <a:solidFill>
                <a:srgbClr val="C00000"/>
              </a:solidFill>
              <a:latin typeface="Calibri"/>
              <a:ea typeface="Calibri"/>
              <a:cs typeface="Calibri"/>
              <a:sym typeface="Calibri"/>
            </a:endParaRPr>
          </a:p>
        </p:txBody>
      </p:sp>
      <p:pic>
        <p:nvPicPr>
          <p:cNvPr id="550" name="Google Shape;550;p41" descr="Green check mark icon tick symbol in green color Vector Image"/>
          <p:cNvPicPr preferRelativeResize="0"/>
          <p:nvPr/>
        </p:nvPicPr>
        <p:blipFill rotWithShape="1">
          <a:blip r:embed="rId9">
            <a:alphaModFix/>
          </a:blip>
          <a:srcRect l="16848" t="19685" r="17190" b="27724"/>
          <a:stretch/>
        </p:blipFill>
        <p:spPr>
          <a:xfrm>
            <a:off x="6803309" y="5598235"/>
            <a:ext cx="288090" cy="247816"/>
          </a:xfrm>
          <a:prstGeom prst="rect">
            <a:avLst/>
          </a:prstGeom>
          <a:noFill/>
          <a:ln>
            <a:noFill/>
          </a:ln>
        </p:spPr>
      </p:pic>
      <p:cxnSp>
        <p:nvCxnSpPr>
          <p:cNvPr id="551" name="Google Shape;551;p41"/>
          <p:cNvCxnSpPr/>
          <p:nvPr/>
        </p:nvCxnSpPr>
        <p:spPr>
          <a:xfrm rot="10800000" flipH="1">
            <a:off x="446686" y="5198215"/>
            <a:ext cx="11838003" cy="26540"/>
          </a:xfrm>
          <a:prstGeom prst="straightConnector1">
            <a:avLst/>
          </a:prstGeom>
          <a:noFill/>
          <a:ln w="9525" cap="flat" cmpd="sng">
            <a:solidFill>
              <a:schemeClr val="dk1"/>
            </a:solidFill>
            <a:prstDash val="dash"/>
            <a:round/>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2"/>
          <p:cNvSpPr txBox="1">
            <a:spLocks noGrp="1"/>
          </p:cNvSpPr>
          <p:nvPr>
            <p:ph type="title"/>
          </p:nvPr>
        </p:nvSpPr>
        <p:spPr>
          <a:xfrm>
            <a:off x="310701" y="373265"/>
            <a:ext cx="10515626"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b="1" dirty="0">
                <a:solidFill>
                  <a:srgbClr val="E36C09"/>
                </a:solidFill>
              </a:rPr>
              <a:t>GPEI Continuity Workplan v1.0, now on GPEI Share Point</a:t>
            </a:r>
            <a:endParaRPr sz="3600" i="1" dirty="0">
              <a:solidFill>
                <a:srgbClr val="E36C09"/>
              </a:solidFill>
            </a:endParaRPr>
          </a:p>
        </p:txBody>
      </p:sp>
      <p:pic>
        <p:nvPicPr>
          <p:cNvPr id="557" name="Google Shape;557;p42"/>
          <p:cNvPicPr preferRelativeResize="0"/>
          <p:nvPr/>
        </p:nvPicPr>
        <p:blipFill rotWithShape="1">
          <a:blip r:embed="rId3">
            <a:alphaModFix/>
          </a:blip>
          <a:srcRect/>
          <a:stretch/>
        </p:blipFill>
        <p:spPr>
          <a:xfrm>
            <a:off x="354247" y="1698824"/>
            <a:ext cx="4689758" cy="2149545"/>
          </a:xfrm>
          <a:prstGeom prst="rect">
            <a:avLst/>
          </a:prstGeom>
          <a:noFill/>
          <a:ln w="25400" cap="flat" cmpd="sng">
            <a:solidFill>
              <a:schemeClr val="accent1"/>
            </a:solidFill>
            <a:prstDash val="solid"/>
            <a:round/>
            <a:headEnd type="none" w="sm" len="sm"/>
            <a:tailEnd type="none" w="sm" len="sm"/>
          </a:ln>
        </p:spPr>
      </p:pic>
      <p:pic>
        <p:nvPicPr>
          <p:cNvPr id="558" name="Google Shape;558;p42"/>
          <p:cNvPicPr preferRelativeResize="0"/>
          <p:nvPr/>
        </p:nvPicPr>
        <p:blipFill rotWithShape="1">
          <a:blip r:embed="rId4">
            <a:alphaModFix/>
          </a:blip>
          <a:srcRect/>
          <a:stretch/>
        </p:blipFill>
        <p:spPr>
          <a:xfrm>
            <a:off x="1422938" y="2181010"/>
            <a:ext cx="6021396" cy="2149545"/>
          </a:xfrm>
          <a:prstGeom prst="rect">
            <a:avLst/>
          </a:prstGeom>
          <a:noFill/>
          <a:ln w="25400" cap="flat" cmpd="sng">
            <a:solidFill>
              <a:schemeClr val="accent1"/>
            </a:solidFill>
            <a:prstDash val="solid"/>
            <a:round/>
            <a:headEnd type="none" w="sm" len="sm"/>
            <a:tailEnd type="none" w="sm" len="sm"/>
          </a:ln>
        </p:spPr>
      </p:pic>
      <p:pic>
        <p:nvPicPr>
          <p:cNvPr id="559" name="Google Shape;559;p42"/>
          <p:cNvPicPr preferRelativeResize="0"/>
          <p:nvPr/>
        </p:nvPicPr>
        <p:blipFill rotWithShape="1">
          <a:blip r:embed="rId5">
            <a:alphaModFix/>
          </a:blip>
          <a:srcRect/>
          <a:stretch/>
        </p:blipFill>
        <p:spPr>
          <a:xfrm>
            <a:off x="2699126" y="2704822"/>
            <a:ext cx="6021397" cy="2033292"/>
          </a:xfrm>
          <a:prstGeom prst="rect">
            <a:avLst/>
          </a:prstGeom>
          <a:noFill/>
          <a:ln w="25400" cap="flat" cmpd="sng">
            <a:solidFill>
              <a:schemeClr val="accent1"/>
            </a:solidFill>
            <a:prstDash val="solid"/>
            <a:round/>
            <a:headEnd type="none" w="sm" len="sm"/>
            <a:tailEnd type="none" w="sm" len="sm"/>
          </a:ln>
        </p:spPr>
      </p:pic>
      <p:pic>
        <p:nvPicPr>
          <p:cNvPr id="560" name="Google Shape;560;p42"/>
          <p:cNvPicPr preferRelativeResize="0"/>
          <p:nvPr/>
        </p:nvPicPr>
        <p:blipFill rotWithShape="1">
          <a:blip r:embed="rId6">
            <a:alphaModFix/>
          </a:blip>
          <a:srcRect/>
          <a:stretch/>
        </p:blipFill>
        <p:spPr>
          <a:xfrm>
            <a:off x="3834984" y="3404513"/>
            <a:ext cx="6663182" cy="1754663"/>
          </a:xfrm>
          <a:prstGeom prst="rect">
            <a:avLst/>
          </a:prstGeom>
          <a:noFill/>
          <a:ln w="25400" cap="flat" cmpd="sng">
            <a:solidFill>
              <a:schemeClr val="accent1"/>
            </a:solidFill>
            <a:prstDash val="solid"/>
            <a:round/>
            <a:headEnd type="none" w="sm" len="sm"/>
            <a:tailEnd type="none" w="sm" len="sm"/>
          </a:ln>
        </p:spPr>
      </p:pic>
      <p:pic>
        <p:nvPicPr>
          <p:cNvPr id="561" name="Google Shape;561;p42"/>
          <p:cNvPicPr preferRelativeResize="0"/>
          <p:nvPr/>
        </p:nvPicPr>
        <p:blipFill rotWithShape="1">
          <a:blip r:embed="rId7">
            <a:alphaModFix/>
          </a:blip>
          <a:srcRect/>
          <a:stretch/>
        </p:blipFill>
        <p:spPr>
          <a:xfrm>
            <a:off x="5709824" y="4280321"/>
            <a:ext cx="5023186" cy="2112464"/>
          </a:xfrm>
          <a:prstGeom prst="rect">
            <a:avLst/>
          </a:prstGeom>
          <a:noFill/>
          <a:ln w="25400" cap="flat" cmpd="sng">
            <a:solidFill>
              <a:schemeClr val="accent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9" name="Google Shape;569;p43"/>
          <p:cNvSpPr txBox="1">
            <a:spLocks noGrp="1"/>
          </p:cNvSpPr>
          <p:nvPr>
            <p:ph type="sldNum" idx="12"/>
          </p:nvPr>
        </p:nvSpPr>
        <p:spPr>
          <a:xfrm>
            <a:off x="0" y="6604000"/>
            <a:ext cx="1777512" cy="2540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FFFFFF"/>
                </a:solidFill>
                <a:latin typeface="Calibri"/>
                <a:ea typeface="Calibri"/>
                <a:cs typeface="Calibri"/>
                <a:sym typeface="Calibri"/>
              </a:rPr>
              <a:t>43</a:t>
            </a:fld>
            <a:endParaRPr sz="1200">
              <a:solidFill>
                <a:srgbClr val="FFFFFF"/>
              </a:solidFill>
              <a:latin typeface="Calibri"/>
              <a:ea typeface="Calibri"/>
              <a:cs typeface="Calibri"/>
              <a:sym typeface="Calibri"/>
            </a:endParaRPr>
          </a:p>
        </p:txBody>
      </p:sp>
      <p:pic>
        <p:nvPicPr>
          <p:cNvPr id="570" name="Google Shape;570;p43" descr="A close up of a map&#10;&#10;Description generated with high confidence"/>
          <p:cNvPicPr preferRelativeResize="0"/>
          <p:nvPr/>
        </p:nvPicPr>
        <p:blipFill rotWithShape="1">
          <a:blip r:embed="rId3">
            <a:alphaModFix/>
          </a:blip>
          <a:srcRect t="8173" b="20493"/>
          <a:stretch/>
        </p:blipFill>
        <p:spPr>
          <a:xfrm>
            <a:off x="703384" y="1330314"/>
            <a:ext cx="10367889" cy="5211165"/>
          </a:xfrm>
          <a:prstGeom prst="rect">
            <a:avLst/>
          </a:prstGeom>
          <a:noFill/>
          <a:ln>
            <a:noFill/>
          </a:ln>
        </p:spPr>
      </p:pic>
      <p:sp>
        <p:nvSpPr>
          <p:cNvPr id="6" name="Google Shape;575;p44">
            <a:extLst>
              <a:ext uri="{FF2B5EF4-FFF2-40B4-BE49-F238E27FC236}">
                <a16:creationId xmlns:a16="http://schemas.microsoft.com/office/drawing/2014/main" id="{B621E7C9-77F7-4E24-A4B1-EA7B8D6028DA}"/>
              </a:ext>
            </a:extLst>
          </p:cNvPr>
          <p:cNvSpPr txBox="1">
            <a:spLocks noGrp="1"/>
          </p:cNvSpPr>
          <p:nvPr>
            <p:ph type="title"/>
          </p:nvPr>
        </p:nvSpPr>
        <p:spPr>
          <a:xfrm>
            <a:off x="520505" y="407086"/>
            <a:ext cx="11570396" cy="923228"/>
          </a:xfrm>
          <a:prstGeom prst="rect">
            <a:avLst/>
          </a:prstGeom>
          <a:solidFill>
            <a:schemeClr val="bg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b="1" dirty="0">
                <a:solidFill>
                  <a:srgbClr val="E36C09"/>
                </a:solidFill>
                <a:sym typeface="Arial"/>
              </a:rPr>
              <a:t>Countries with Polio Activities Postponed due to COVID-19 Pandemic</a:t>
            </a:r>
            <a:endParaRPr sz="3200" i="1" dirty="0">
              <a:solidFill>
                <a:srgbClr val="E36C09"/>
              </a:solidFil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584E-39B1-475F-8C9A-768156BCA996}"/>
              </a:ext>
            </a:extLst>
          </p:cNvPr>
          <p:cNvSpPr>
            <a:spLocks noGrp="1"/>
          </p:cNvSpPr>
          <p:nvPr>
            <p:ph type="title"/>
          </p:nvPr>
        </p:nvSpPr>
        <p:spPr>
          <a:xfrm>
            <a:off x="518309" y="365147"/>
            <a:ext cx="10835504" cy="1325559"/>
          </a:xfrm>
          <a:noFill/>
          <a:ln>
            <a:noFill/>
          </a:ln>
        </p:spPr>
        <p:txBody>
          <a:bodyPr spcFirstLastPara="1" wrap="square" lIns="91425" tIns="45700" rIns="91425" bIns="45700" anchor="ctr" anchorCtr="0">
            <a:noAutofit/>
          </a:bodyPr>
          <a:lstStyle/>
          <a:p>
            <a:pPr algn="l"/>
            <a:r>
              <a:rPr lang="en-US" sz="2800" b="1" dirty="0">
                <a:solidFill>
                  <a:srgbClr val="E36C09"/>
                </a:solidFill>
              </a:rPr>
              <a:t>Decision Making Model / Framework for Resuming / Implementing Polio SIAs </a:t>
            </a:r>
            <a:r>
              <a:rPr lang="en-US" sz="2000" i="1" dirty="0">
                <a:solidFill>
                  <a:srgbClr val="E36C09"/>
                </a:solidFill>
              </a:rPr>
              <a:t>(Annex from Polio Continuity Planning document, May 2020)</a:t>
            </a:r>
            <a:endParaRPr lang="en-US" sz="2800" i="1" dirty="0">
              <a:solidFill>
                <a:srgbClr val="E36C09"/>
              </a:solidFill>
            </a:endParaRPr>
          </a:p>
        </p:txBody>
      </p:sp>
      <p:sp>
        <p:nvSpPr>
          <p:cNvPr id="4" name="Slide Number Placeholder 3">
            <a:extLst>
              <a:ext uri="{FF2B5EF4-FFF2-40B4-BE49-F238E27FC236}">
                <a16:creationId xmlns:a16="http://schemas.microsoft.com/office/drawing/2014/main" id="{85F38B31-FC66-4267-8773-9CE0EBA685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5" name="Picture 4">
            <a:extLst>
              <a:ext uri="{FF2B5EF4-FFF2-40B4-BE49-F238E27FC236}">
                <a16:creationId xmlns:a16="http://schemas.microsoft.com/office/drawing/2014/main" id="{6C2EA729-2F3E-4931-9C51-C979EA60E769}"/>
              </a:ext>
            </a:extLst>
          </p:cNvPr>
          <p:cNvPicPr>
            <a:picLocks noChangeAspect="1"/>
          </p:cNvPicPr>
          <p:nvPr/>
        </p:nvPicPr>
        <p:blipFill>
          <a:blip r:embed="rId2"/>
          <a:stretch>
            <a:fillRect/>
          </a:stretch>
        </p:blipFill>
        <p:spPr>
          <a:xfrm>
            <a:off x="5907627" y="2492567"/>
            <a:ext cx="5811920" cy="3247054"/>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58BEF24-A72B-483A-A18C-4DA8DDBDE7A3}"/>
              </a:ext>
            </a:extLst>
          </p:cNvPr>
          <p:cNvPicPr/>
          <p:nvPr/>
        </p:nvPicPr>
        <p:blipFill>
          <a:blip r:embed="rId3"/>
          <a:stretch>
            <a:fillRect/>
          </a:stretch>
        </p:blipFill>
        <p:spPr>
          <a:xfrm>
            <a:off x="518309" y="1753141"/>
            <a:ext cx="5162550" cy="5019675"/>
          </a:xfrm>
          <a:prstGeom prst="rect">
            <a:avLst/>
          </a:prstGeom>
        </p:spPr>
      </p:pic>
    </p:spTree>
    <p:extLst>
      <p:ext uri="{BB962C8B-B14F-4D97-AF65-F5344CB8AC3E}">
        <p14:creationId xmlns:p14="http://schemas.microsoft.com/office/powerpoint/2010/main" val="716337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5"/>
          <p:cNvSpPr txBox="1">
            <a:spLocks noGrp="1"/>
          </p:cNvSpPr>
          <p:nvPr>
            <p:ph type="title"/>
          </p:nvPr>
        </p:nvSpPr>
        <p:spPr>
          <a:xfrm>
            <a:off x="725671" y="365147"/>
            <a:ext cx="10515600" cy="13255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000" b="1" dirty="0">
                <a:solidFill>
                  <a:srgbClr val="E36C09"/>
                </a:solidFill>
              </a:rPr>
              <a:t>GPEI (UNICEF / WHO) Cost Implications for Supporting COVID-19 </a:t>
            </a:r>
            <a:r>
              <a:rPr lang="en-US" sz="2800" i="1" dirty="0">
                <a:solidFill>
                  <a:srgbClr val="E36C09"/>
                </a:solidFill>
              </a:rPr>
              <a:t>(Apr – Jun 2020)</a:t>
            </a:r>
            <a:endParaRPr sz="4000" i="1" dirty="0">
              <a:solidFill>
                <a:srgbClr val="E36C09"/>
              </a:solidFill>
            </a:endParaRPr>
          </a:p>
        </p:txBody>
      </p:sp>
      <p:graphicFrame>
        <p:nvGraphicFramePr>
          <p:cNvPr id="584" name="Google Shape;584;p45"/>
          <p:cNvGraphicFramePr/>
          <p:nvPr/>
        </p:nvGraphicFramePr>
        <p:xfrm>
          <a:off x="838213" y="1909762"/>
          <a:ext cx="5032500" cy="2993541"/>
        </p:xfrm>
        <a:graphic>
          <a:graphicData uri="http://schemas.openxmlformats.org/drawingml/2006/chart">
            <c:chart xmlns:c="http://schemas.openxmlformats.org/drawingml/2006/chart" xmlns:r="http://schemas.openxmlformats.org/officeDocument/2006/relationships" r:id="rId3"/>
          </a:graphicData>
        </a:graphic>
      </p:graphicFrame>
      <p:pic>
        <p:nvPicPr>
          <p:cNvPr id="585" name="Google Shape;585;p45" descr="image001"/>
          <p:cNvPicPr preferRelativeResize="0"/>
          <p:nvPr/>
        </p:nvPicPr>
        <p:blipFill rotWithShape="1">
          <a:blip r:embed="rId4">
            <a:alphaModFix/>
          </a:blip>
          <a:srcRect/>
          <a:stretch/>
        </p:blipFill>
        <p:spPr>
          <a:xfrm>
            <a:off x="5676694" y="4249094"/>
            <a:ext cx="6391275" cy="2190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5"/>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sp>
        <p:nvSpPr>
          <p:cNvPr id="445" name="Google Shape;445;p35"/>
          <p:cNvSpPr txBox="1"/>
          <p:nvPr/>
        </p:nvSpPr>
        <p:spPr>
          <a:xfrm>
            <a:off x="598025" y="2271658"/>
            <a:ext cx="1099595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5400" b="0" i="0" u="none" strike="noStrike" cap="none" dirty="0">
                <a:solidFill>
                  <a:srgbClr val="E36C09"/>
                </a:solidFill>
                <a:latin typeface="Calibri"/>
                <a:ea typeface="Calibri"/>
                <a:cs typeface="Calibri"/>
                <a:sym typeface="Calibri"/>
              </a:rPr>
              <a:t>Additional slides: Africa WPV free </a:t>
            </a:r>
            <a:r>
              <a:rPr lang="en-US" sz="5400" dirty="0">
                <a:solidFill>
                  <a:srgbClr val="E36C09"/>
                </a:solidFill>
                <a:latin typeface="Calibri"/>
                <a:ea typeface="Calibri"/>
                <a:cs typeface="Calibri"/>
                <a:sym typeface="Calibri"/>
              </a:rPr>
              <a:t>certification, </a:t>
            </a:r>
            <a:r>
              <a:rPr lang="en-US" sz="5400" b="0" i="0" u="none" strike="noStrike" cap="none" dirty="0">
                <a:solidFill>
                  <a:srgbClr val="E36C09"/>
                </a:solidFill>
                <a:latin typeface="Calibri"/>
                <a:ea typeface="Calibri"/>
                <a:cs typeface="Calibri"/>
                <a:sym typeface="Calibri"/>
              </a:rPr>
              <a:t>Nigeria and Outbreaks</a:t>
            </a:r>
            <a:endParaRPr sz="54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47</a:t>
            </a:fld>
            <a:endParaRPr sz="1200">
              <a:solidFill>
                <a:srgbClr val="888888"/>
              </a:solidFill>
              <a:latin typeface="Calibri"/>
              <a:ea typeface="Calibri"/>
              <a:cs typeface="Calibri"/>
              <a:sym typeface="Calibri"/>
            </a:endParaRPr>
          </a:p>
        </p:txBody>
      </p:sp>
      <p:pic>
        <p:nvPicPr>
          <p:cNvPr id="598" name="Google Shape;598;p47"/>
          <p:cNvPicPr preferRelativeResize="0"/>
          <p:nvPr/>
        </p:nvPicPr>
        <p:blipFill rotWithShape="1">
          <a:blip r:embed="rId3">
            <a:alphaModFix/>
          </a:blip>
          <a:srcRect/>
          <a:stretch/>
        </p:blipFill>
        <p:spPr>
          <a:xfrm>
            <a:off x="4944932" y="1118614"/>
            <a:ext cx="6550242" cy="5118767"/>
          </a:xfrm>
          <a:prstGeom prst="rect">
            <a:avLst/>
          </a:prstGeom>
          <a:noFill/>
          <a:ln>
            <a:noFill/>
          </a:ln>
        </p:spPr>
      </p:pic>
      <p:sp>
        <p:nvSpPr>
          <p:cNvPr id="599" name="Google Shape;599;p47"/>
          <p:cNvSpPr txBox="1">
            <a:spLocks noGrp="1"/>
          </p:cNvSpPr>
          <p:nvPr>
            <p:ph type="body" idx="1"/>
          </p:nvPr>
        </p:nvSpPr>
        <p:spPr>
          <a:xfrm>
            <a:off x="762000" y="1237583"/>
            <a:ext cx="8646838" cy="167573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Char char="•"/>
            </a:pPr>
            <a:r>
              <a:rPr lang="en-US" dirty="0"/>
              <a:t>4 WPV1 cases reported </a:t>
            </a:r>
            <a:br>
              <a:rPr lang="en-US" dirty="0"/>
            </a:br>
            <a:r>
              <a:rPr lang="en-US" dirty="0"/>
              <a:t>in 2016 in </a:t>
            </a:r>
            <a:r>
              <a:rPr lang="en-US" dirty="0" err="1"/>
              <a:t>Borno</a:t>
            </a:r>
            <a:r>
              <a:rPr lang="en-US" dirty="0"/>
              <a:t> State</a:t>
            </a:r>
            <a:endParaRPr dirty="0"/>
          </a:p>
          <a:p>
            <a:pPr marL="342900" lvl="0" indent="-139700" algn="l" rtl="0">
              <a:lnSpc>
                <a:spcPct val="100000"/>
              </a:lnSpc>
              <a:spcBef>
                <a:spcPts val="640"/>
              </a:spcBef>
              <a:spcAft>
                <a:spcPts val="0"/>
              </a:spcAft>
              <a:buClr>
                <a:schemeClr val="dk1"/>
              </a:buClr>
              <a:buSzPts val="3200"/>
              <a:buNone/>
            </a:pPr>
            <a:endParaRPr dirty="0"/>
          </a:p>
        </p:txBody>
      </p:sp>
      <p:sp>
        <p:nvSpPr>
          <p:cNvPr id="600" name="Google Shape;600;p47"/>
          <p:cNvSpPr txBox="1">
            <a:spLocks noGrp="1"/>
          </p:cNvSpPr>
          <p:nvPr>
            <p:ph type="title"/>
          </p:nvPr>
        </p:nvSpPr>
        <p:spPr>
          <a:xfrm>
            <a:off x="631371" y="349543"/>
            <a:ext cx="9350275" cy="7690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600" b="1">
                <a:solidFill>
                  <a:schemeClr val="accent1"/>
                </a:solidFill>
              </a:rPr>
              <a:t>&gt; 3.5 Years Since WPV Detection in Nigeria </a:t>
            </a:r>
            <a:endParaRPr/>
          </a:p>
        </p:txBody>
      </p:sp>
      <p:sp>
        <p:nvSpPr>
          <p:cNvPr id="601" name="Google Shape;601;p47"/>
          <p:cNvSpPr/>
          <p:nvPr/>
        </p:nvSpPr>
        <p:spPr>
          <a:xfrm>
            <a:off x="762000" y="2370232"/>
            <a:ext cx="4182932" cy="361633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3200" b="0" i="0" u="none" strike="noStrike" cap="none" dirty="0">
                <a:solidFill>
                  <a:schemeClr val="dk1"/>
                </a:solidFill>
                <a:latin typeface="Calibri" panose="020F0502020204030204" pitchFamily="34" charset="0"/>
                <a:ea typeface="Calibri"/>
                <a:cs typeface="Calibri" panose="020F0502020204030204" pitchFamily="34" charset="0"/>
                <a:sym typeface="Calibri"/>
              </a:rPr>
              <a:t>5 OBR SIA rounds conducted within 5 months, covering 18 states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285750" algn="l" rtl="0">
              <a:lnSpc>
                <a:spcPct val="100000"/>
              </a:lnSpc>
              <a:spcBef>
                <a:spcPts val="600"/>
              </a:spcBef>
              <a:spcAft>
                <a:spcPts val="0"/>
              </a:spcAft>
              <a:buClr>
                <a:schemeClr val="dk1"/>
              </a:buClr>
              <a:buSzPts val="2800"/>
              <a:buFont typeface="Arial"/>
              <a:buChar char="•"/>
            </a:pPr>
            <a:r>
              <a:rPr lang="en-US" sz="3200" b="0" i="0" u="none" strike="noStrike" cap="none" dirty="0">
                <a:solidFill>
                  <a:schemeClr val="dk1"/>
                </a:solidFill>
                <a:latin typeface="Calibri" panose="020F0502020204030204" pitchFamily="34" charset="0"/>
                <a:ea typeface="Calibri"/>
                <a:cs typeface="Calibri" panose="020F0502020204030204" pitchFamily="34" charset="0"/>
                <a:sym typeface="Calibri"/>
              </a:rPr>
              <a:t>High quality (around 90% of LGAs surveyed achieved ≥90% LQAS)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8"/>
          <p:cNvSpPr txBox="1">
            <a:spLocks noGrp="1"/>
          </p:cNvSpPr>
          <p:nvPr>
            <p:ph type="body" idx="1"/>
          </p:nvPr>
        </p:nvSpPr>
        <p:spPr>
          <a:xfrm>
            <a:off x="543755" y="783178"/>
            <a:ext cx="10602686" cy="11200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None/>
            </a:pPr>
            <a:r>
              <a:rPr lang="en-US" sz="2400" dirty="0">
                <a:solidFill>
                  <a:srgbClr val="000000"/>
                </a:solidFill>
                <a:latin typeface="Calibri" panose="020F0502020204030204" pitchFamily="34" charset="0"/>
                <a:ea typeface="Arial"/>
                <a:cs typeface="Calibri" panose="020F0502020204030204" pitchFamily="34" charset="0"/>
                <a:sym typeface="Arial"/>
              </a:rPr>
              <a:t>Large gains in vaccination reach, surveillance coverage, and data quality, coupled with drastic changes in population dynamics in </a:t>
            </a:r>
            <a:r>
              <a:rPr lang="en-US" sz="2400" dirty="0" err="1">
                <a:solidFill>
                  <a:srgbClr val="000000"/>
                </a:solidFill>
                <a:latin typeface="Calibri" panose="020F0502020204030204" pitchFamily="34" charset="0"/>
                <a:ea typeface="Arial"/>
                <a:cs typeface="Calibri" panose="020F0502020204030204" pitchFamily="34" charset="0"/>
                <a:sym typeface="Arial"/>
              </a:rPr>
              <a:t>Borno</a:t>
            </a:r>
            <a:r>
              <a:rPr lang="en-US" sz="2400" dirty="0">
                <a:solidFill>
                  <a:srgbClr val="000000"/>
                </a:solidFill>
                <a:latin typeface="Calibri" panose="020F0502020204030204" pitchFamily="34" charset="0"/>
                <a:ea typeface="Arial"/>
                <a:cs typeface="Calibri" panose="020F0502020204030204" pitchFamily="34" charset="0"/>
                <a:sym typeface="Arial"/>
              </a:rPr>
              <a:t>, have made ongoing transmission of WPV exceedingly unlikely in</a:t>
            </a:r>
            <a:r>
              <a:rPr lang="en-US" sz="2400" b="1" dirty="0">
                <a:solidFill>
                  <a:srgbClr val="000000"/>
                </a:solidFill>
                <a:latin typeface="Calibri" panose="020F0502020204030204" pitchFamily="34" charset="0"/>
                <a:ea typeface="Arial"/>
                <a:cs typeface="Calibri" panose="020F0502020204030204" pitchFamily="34" charset="0"/>
                <a:sym typeface="Arial"/>
              </a:rPr>
              <a:t> </a:t>
            </a:r>
            <a:r>
              <a:rPr lang="en-US" sz="2400" b="1" dirty="0" err="1">
                <a:solidFill>
                  <a:srgbClr val="000000"/>
                </a:solidFill>
                <a:latin typeface="Calibri" panose="020F0502020204030204" pitchFamily="34" charset="0"/>
                <a:ea typeface="Arial"/>
                <a:cs typeface="Calibri" panose="020F0502020204030204" pitchFamily="34" charset="0"/>
                <a:sym typeface="Arial"/>
              </a:rPr>
              <a:t>Borno</a:t>
            </a:r>
            <a:r>
              <a:rPr lang="en-US" sz="2400" b="1" dirty="0">
                <a:solidFill>
                  <a:srgbClr val="000000"/>
                </a:solidFill>
                <a:latin typeface="Calibri" panose="020F0502020204030204" pitchFamily="34" charset="0"/>
                <a:ea typeface="Arial"/>
                <a:cs typeface="Calibri" panose="020F0502020204030204" pitchFamily="34" charset="0"/>
                <a:sym typeface="Arial"/>
              </a:rPr>
              <a:t> and the Lake Chad Basin.</a:t>
            </a:r>
            <a:endParaRPr sz="2400" dirty="0">
              <a:latin typeface="Calibri" panose="020F0502020204030204" pitchFamily="34" charset="0"/>
              <a:cs typeface="Calibri" panose="020F0502020204030204" pitchFamily="34" charset="0"/>
            </a:endParaRPr>
          </a:p>
          <a:p>
            <a:pPr marL="342900" lvl="0" indent="-139700" algn="l" rtl="0">
              <a:lnSpc>
                <a:spcPct val="100000"/>
              </a:lnSpc>
              <a:spcBef>
                <a:spcPts val="640"/>
              </a:spcBef>
              <a:spcAft>
                <a:spcPts val="0"/>
              </a:spcAft>
              <a:buClr>
                <a:schemeClr val="dk1"/>
              </a:buClr>
              <a:buSzPts val="3200"/>
              <a:buNone/>
            </a:pPr>
            <a:endParaRPr b="1" dirty="0"/>
          </a:p>
        </p:txBody>
      </p:sp>
      <p:sp>
        <p:nvSpPr>
          <p:cNvPr id="607" name="Google Shape;60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48</a:t>
            </a:fld>
            <a:endParaRPr sz="1200">
              <a:solidFill>
                <a:srgbClr val="888888"/>
              </a:solidFill>
              <a:latin typeface="Calibri"/>
              <a:ea typeface="Calibri"/>
              <a:cs typeface="Calibri"/>
              <a:sym typeface="Calibri"/>
            </a:endParaRPr>
          </a:p>
        </p:txBody>
      </p:sp>
      <p:pic>
        <p:nvPicPr>
          <p:cNvPr id="608" name="Google Shape;608;p48"/>
          <p:cNvPicPr preferRelativeResize="0"/>
          <p:nvPr/>
        </p:nvPicPr>
        <p:blipFill rotWithShape="1">
          <a:blip r:embed="rId3">
            <a:alphaModFix/>
          </a:blip>
          <a:srcRect l="1860" t="2362" r="941" b="11769"/>
          <a:stretch/>
        </p:blipFill>
        <p:spPr>
          <a:xfrm>
            <a:off x="754892" y="2061878"/>
            <a:ext cx="9000279" cy="3982239"/>
          </a:xfrm>
          <a:prstGeom prst="rect">
            <a:avLst/>
          </a:prstGeom>
          <a:noFill/>
          <a:ln>
            <a:noFill/>
          </a:ln>
        </p:spPr>
      </p:pic>
      <p:cxnSp>
        <p:nvCxnSpPr>
          <p:cNvPr id="609" name="Google Shape;609;p48"/>
          <p:cNvCxnSpPr/>
          <p:nvPr/>
        </p:nvCxnSpPr>
        <p:spPr>
          <a:xfrm>
            <a:off x="8002857" y="5657829"/>
            <a:ext cx="0" cy="326530"/>
          </a:xfrm>
          <a:prstGeom prst="straightConnector1">
            <a:avLst/>
          </a:prstGeom>
          <a:noFill/>
          <a:ln w="28575" cap="flat" cmpd="sng">
            <a:solidFill>
              <a:srgbClr val="595959"/>
            </a:solidFill>
            <a:prstDash val="solid"/>
            <a:round/>
            <a:headEnd type="none" w="sm" len="sm"/>
            <a:tailEnd type="none" w="sm" len="sm"/>
          </a:ln>
        </p:spPr>
      </p:cxnSp>
      <p:sp>
        <p:nvSpPr>
          <p:cNvPr id="610" name="Google Shape;610;p48"/>
          <p:cNvSpPr txBox="1"/>
          <p:nvPr/>
        </p:nvSpPr>
        <p:spPr>
          <a:xfrm>
            <a:off x="6118626" y="5923453"/>
            <a:ext cx="1402639" cy="36364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595959"/>
                </a:solidFill>
                <a:latin typeface="Arial"/>
                <a:ea typeface="Arial"/>
                <a:cs typeface="Arial"/>
                <a:sym typeface="Arial"/>
              </a:rPr>
              <a:t>June 2020 ARCC Review</a:t>
            </a:r>
            <a:endParaRPr sz="1400" b="0" i="0" u="none" strike="noStrike" cap="none">
              <a:solidFill>
                <a:srgbClr val="000000"/>
              </a:solidFill>
              <a:latin typeface="Arial"/>
              <a:ea typeface="Arial"/>
              <a:cs typeface="Arial"/>
              <a:sym typeface="Arial"/>
            </a:endParaRPr>
          </a:p>
        </p:txBody>
      </p:sp>
      <p:sp>
        <p:nvSpPr>
          <p:cNvPr id="611" name="Google Shape;611;p48"/>
          <p:cNvSpPr txBox="1"/>
          <p:nvPr/>
        </p:nvSpPr>
        <p:spPr>
          <a:xfrm>
            <a:off x="1747350" y="5992703"/>
            <a:ext cx="4000118" cy="3636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595959"/>
                </a:solidFill>
                <a:latin typeface="Arial"/>
                <a:ea typeface="Arial"/>
                <a:cs typeface="Arial"/>
                <a:sym typeface="Arial"/>
              </a:rPr>
              <a:t>Years since WPV1 detection</a:t>
            </a:r>
            <a:endParaRPr sz="1400" b="0" i="0" u="none" strike="noStrike" cap="none">
              <a:solidFill>
                <a:srgbClr val="000000"/>
              </a:solidFill>
              <a:latin typeface="Arial"/>
              <a:ea typeface="Arial"/>
              <a:cs typeface="Arial"/>
              <a:sym typeface="Arial"/>
            </a:endParaRPr>
          </a:p>
        </p:txBody>
      </p:sp>
      <p:sp>
        <p:nvSpPr>
          <p:cNvPr id="612" name="Google Shape;612;p48"/>
          <p:cNvSpPr/>
          <p:nvPr/>
        </p:nvSpPr>
        <p:spPr>
          <a:xfrm>
            <a:off x="3376372" y="6610534"/>
            <a:ext cx="40854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Kalkowska DA, et al. Risk Analysis. 2020</a:t>
            </a:r>
            <a:endParaRPr sz="1400" b="0" i="0" u="none" strike="noStrike" cap="none">
              <a:solidFill>
                <a:srgbClr val="000000"/>
              </a:solidFill>
              <a:latin typeface="Arial"/>
              <a:ea typeface="Arial"/>
              <a:cs typeface="Arial"/>
              <a:sym typeface="Arial"/>
            </a:endParaRPr>
          </a:p>
        </p:txBody>
      </p:sp>
      <p:sp>
        <p:nvSpPr>
          <p:cNvPr id="613" name="Google Shape;613;p48"/>
          <p:cNvSpPr txBox="1"/>
          <p:nvPr/>
        </p:nvSpPr>
        <p:spPr>
          <a:xfrm rot="-5400000">
            <a:off x="-905332" y="3644456"/>
            <a:ext cx="4000124" cy="679675"/>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595959"/>
                </a:solidFill>
                <a:latin typeface="Arial"/>
                <a:ea typeface="Arial"/>
                <a:cs typeface="Arial"/>
                <a:sym typeface="Arial"/>
              </a:rPr>
              <a:t>Confidence about no circulation given no WPV1 detection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9"/>
          <p:cNvSpPr txBox="1">
            <a:spLocks noGrp="1"/>
          </p:cNvSpPr>
          <p:nvPr>
            <p:ph type="body" idx="1"/>
          </p:nvPr>
        </p:nvSpPr>
        <p:spPr>
          <a:xfrm>
            <a:off x="548858" y="1225895"/>
            <a:ext cx="7993610" cy="167573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Char char="•"/>
            </a:pPr>
            <a:r>
              <a:rPr lang="en-US" sz="2400" dirty="0"/>
              <a:t>2 cVDPV2 detections in Nigeria in 2020, both in Anambra State, Southeast Zone</a:t>
            </a:r>
            <a:endParaRPr dirty="0"/>
          </a:p>
          <a:p>
            <a:pPr marL="342900" lvl="0" indent="-342900" algn="l" rtl="0">
              <a:lnSpc>
                <a:spcPct val="100000"/>
              </a:lnSpc>
              <a:spcBef>
                <a:spcPts val="480"/>
              </a:spcBef>
              <a:spcAft>
                <a:spcPts val="0"/>
              </a:spcAft>
              <a:buClr>
                <a:schemeClr val="dk1"/>
              </a:buClr>
              <a:buSzPts val="2400"/>
              <a:buChar char="•"/>
            </a:pPr>
            <a:r>
              <a:rPr lang="en-US" sz="2400" dirty="0"/>
              <a:t>3 local mOPV2 rounds (September 2019 – February 2020)</a:t>
            </a:r>
            <a:endParaRPr dirty="0"/>
          </a:p>
        </p:txBody>
      </p:sp>
      <p:graphicFrame>
        <p:nvGraphicFramePr>
          <p:cNvPr id="619" name="Google Shape;619;p49"/>
          <p:cNvGraphicFramePr/>
          <p:nvPr/>
        </p:nvGraphicFramePr>
        <p:xfrm>
          <a:off x="1665904" y="2853154"/>
          <a:ext cx="4430096" cy="3750847"/>
        </p:xfrm>
        <a:graphic>
          <a:graphicData uri="http://schemas.openxmlformats.org/drawingml/2006/chart">
            <c:chart xmlns:c="http://schemas.openxmlformats.org/drawingml/2006/chart" xmlns:r="http://schemas.openxmlformats.org/officeDocument/2006/relationships" r:id="rId3"/>
          </a:graphicData>
        </a:graphic>
      </p:graphicFrame>
      <p:sp>
        <p:nvSpPr>
          <p:cNvPr id="620" name="Google Shape;620;p49"/>
          <p:cNvSpPr/>
          <p:nvPr/>
        </p:nvSpPr>
        <p:spPr>
          <a:xfrm rot="-5400000">
            <a:off x="875967" y="4085602"/>
            <a:ext cx="19026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ndara"/>
                <a:ea typeface="Candara"/>
                <a:cs typeface="Candara"/>
                <a:sym typeface="Candara"/>
              </a:rPr>
              <a:t>cVDPV2 by Source</a:t>
            </a:r>
            <a:endParaRPr sz="1400" b="0" i="0" u="none" strike="noStrike" cap="none">
              <a:solidFill>
                <a:schemeClr val="dk1"/>
              </a:solidFill>
              <a:latin typeface="Candara"/>
              <a:ea typeface="Candara"/>
              <a:cs typeface="Candara"/>
              <a:sym typeface="Candara"/>
            </a:endParaRPr>
          </a:p>
        </p:txBody>
      </p:sp>
      <p:grpSp>
        <p:nvGrpSpPr>
          <p:cNvPr id="621" name="Google Shape;621;p49"/>
          <p:cNvGrpSpPr/>
          <p:nvPr/>
        </p:nvGrpSpPr>
        <p:grpSpPr>
          <a:xfrm>
            <a:off x="6194618" y="3006165"/>
            <a:ext cx="4331479" cy="3379127"/>
            <a:chOff x="4670617" y="2315284"/>
            <a:chExt cx="4331479" cy="3379127"/>
          </a:xfrm>
        </p:grpSpPr>
        <p:pic>
          <p:nvPicPr>
            <p:cNvPr id="622" name="Google Shape;622;p49"/>
            <p:cNvPicPr preferRelativeResize="0"/>
            <p:nvPr/>
          </p:nvPicPr>
          <p:blipFill rotWithShape="1">
            <a:blip r:embed="rId4">
              <a:alphaModFix/>
            </a:blip>
            <a:srcRect/>
            <a:stretch/>
          </p:blipFill>
          <p:spPr>
            <a:xfrm>
              <a:off x="4670617" y="2315284"/>
              <a:ext cx="4331479" cy="3379127"/>
            </a:xfrm>
            <a:prstGeom prst="rect">
              <a:avLst/>
            </a:prstGeom>
            <a:noFill/>
            <a:ln>
              <a:noFill/>
            </a:ln>
          </p:spPr>
        </p:pic>
        <p:sp>
          <p:nvSpPr>
            <p:cNvPr id="623" name="Google Shape;623;p49"/>
            <p:cNvSpPr/>
            <p:nvPr/>
          </p:nvSpPr>
          <p:spPr>
            <a:xfrm>
              <a:off x="6181608" y="4860112"/>
              <a:ext cx="108184" cy="104496"/>
            </a:xfrm>
            <a:prstGeom prst="ellipse">
              <a:avLst/>
            </a:prstGeom>
            <a:solidFill>
              <a:srgbClr val="FFFE00"/>
            </a:solidFill>
            <a:ln w="9525"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624" name="Google Shape;624;p49"/>
            <p:cNvSpPr/>
            <p:nvPr/>
          </p:nvSpPr>
          <p:spPr>
            <a:xfrm>
              <a:off x="8480308" y="5162372"/>
              <a:ext cx="108184" cy="104496"/>
            </a:xfrm>
            <a:prstGeom prst="ellipse">
              <a:avLst/>
            </a:prstGeom>
            <a:solidFill>
              <a:srgbClr val="FFFE00"/>
            </a:solidFill>
            <a:ln w="9525"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625" name="Google Shape;625;p49"/>
            <p:cNvSpPr/>
            <p:nvPr/>
          </p:nvSpPr>
          <p:spPr>
            <a:xfrm>
              <a:off x="8505708" y="5345252"/>
              <a:ext cx="108184" cy="104496"/>
            </a:xfrm>
            <a:prstGeom prst="ellipse">
              <a:avLst/>
            </a:prstGeom>
            <a:solidFill>
              <a:srgbClr val="FD9B30"/>
            </a:solidFill>
            <a:ln w="9525"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FFFCF7"/>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grpSp>
      <p:sp>
        <p:nvSpPr>
          <p:cNvPr id="626" name="Google Shape;626;p49"/>
          <p:cNvSpPr/>
          <p:nvPr/>
        </p:nvSpPr>
        <p:spPr>
          <a:xfrm>
            <a:off x="6194618" y="2732892"/>
            <a:ext cx="25618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cVDPV2 Detections, 2020</a:t>
            </a:r>
            <a:endParaRPr sz="1400" b="0" i="0" u="none" strike="noStrike" cap="none">
              <a:solidFill>
                <a:srgbClr val="000000"/>
              </a:solidFill>
              <a:latin typeface="Arial"/>
              <a:ea typeface="Arial"/>
              <a:cs typeface="Arial"/>
              <a:sym typeface="Arial"/>
            </a:endParaRPr>
          </a:p>
        </p:txBody>
      </p:sp>
      <p:sp>
        <p:nvSpPr>
          <p:cNvPr id="627" name="Google Shape;627;p49"/>
          <p:cNvSpPr txBox="1">
            <a:spLocks noGrp="1"/>
          </p:cNvSpPr>
          <p:nvPr>
            <p:ph type="title"/>
          </p:nvPr>
        </p:nvSpPr>
        <p:spPr>
          <a:xfrm>
            <a:off x="548858" y="660539"/>
            <a:ext cx="9739422" cy="7690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800" b="1" dirty="0">
                <a:solidFill>
                  <a:schemeClr val="accent1"/>
                </a:solidFill>
              </a:rPr>
              <a:t>Decrease in cVDPV2 Detections from 141 in 2018 to two in 2020</a:t>
            </a:r>
            <a:endParaRPr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760126" y="524469"/>
            <a:ext cx="3250529" cy="196767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b="1">
                <a:solidFill>
                  <a:srgbClr val="E36C09"/>
                </a:solidFill>
                <a:latin typeface="Calibri"/>
                <a:ea typeface="Calibri"/>
                <a:cs typeface="Calibri"/>
                <a:sym typeface="Calibri"/>
              </a:rPr>
              <a:t>COVID-19 Context</a:t>
            </a:r>
            <a:endParaRPr/>
          </a:p>
        </p:txBody>
      </p:sp>
      <p:grpSp>
        <p:nvGrpSpPr>
          <p:cNvPr id="87" name="Google Shape;87;p5"/>
          <p:cNvGrpSpPr/>
          <p:nvPr/>
        </p:nvGrpSpPr>
        <p:grpSpPr>
          <a:xfrm>
            <a:off x="62399" y="2672771"/>
            <a:ext cx="12104089" cy="3955763"/>
            <a:chOff x="664" y="0"/>
            <a:chExt cx="12104089" cy="3955763"/>
          </a:xfrm>
        </p:grpSpPr>
        <p:sp>
          <p:nvSpPr>
            <p:cNvPr id="88" name="Google Shape;88;p5"/>
            <p:cNvSpPr/>
            <p:nvPr/>
          </p:nvSpPr>
          <p:spPr>
            <a:xfrm>
              <a:off x="907906" y="0"/>
              <a:ext cx="10289606" cy="3955763"/>
            </a:xfrm>
            <a:prstGeom prst="rightArrow">
              <a:avLst>
                <a:gd name="adj1" fmla="val 50000"/>
                <a:gd name="adj2" fmla="val 5000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5"/>
            <p:cNvSpPr/>
            <p:nvPr/>
          </p:nvSpPr>
          <p:spPr>
            <a:xfrm>
              <a:off x="664" y="1186728"/>
              <a:ext cx="3715116" cy="1582305"/>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5"/>
            <p:cNvSpPr txBox="1"/>
            <p:nvPr/>
          </p:nvSpPr>
          <p:spPr>
            <a:xfrm>
              <a:off x="77906" y="1263970"/>
              <a:ext cx="3560632" cy="142782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I -</a:t>
              </a:r>
              <a:r>
                <a:rPr lang="en-US" sz="2400" b="0" i="0" u="none" strike="noStrike" cap="none">
                  <a:solidFill>
                    <a:schemeClr val="lt1"/>
                  </a:solidFill>
                  <a:latin typeface="Calibri"/>
                  <a:ea typeface="Calibri"/>
                  <a:cs typeface="Calibri"/>
                  <a:sym typeface="Calibri"/>
                </a:rPr>
                <a:t> </a:t>
              </a:r>
              <a:r>
                <a:rPr lang="en-US" sz="2400" b="1" i="1" u="none" strike="noStrike" cap="none">
                  <a:solidFill>
                    <a:schemeClr val="lt1"/>
                  </a:solidFill>
                  <a:latin typeface="Calibri"/>
                  <a:ea typeface="Calibri"/>
                  <a:cs typeface="Calibri"/>
                  <a:sym typeface="Calibri"/>
                </a:rPr>
                <a:t>Emergency Phase </a:t>
              </a:r>
              <a:endParaRPr sz="1600" b="1" i="1"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(March– June 2020?)</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6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 SIAs halted globally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6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 Critical GPEI functions continuing</a:t>
              </a:r>
              <a:endParaRPr sz="1400" b="0" i="0" u="none" strike="noStrike" cap="none">
                <a:solidFill>
                  <a:srgbClr val="000000"/>
                </a:solidFill>
                <a:latin typeface="Arial"/>
                <a:ea typeface="Arial"/>
                <a:cs typeface="Arial"/>
                <a:sym typeface="Arial"/>
              </a:endParaRPr>
            </a:p>
          </p:txBody>
        </p:sp>
        <p:sp>
          <p:nvSpPr>
            <p:cNvPr id="91" name="Google Shape;91;p5"/>
            <p:cNvSpPr/>
            <p:nvPr/>
          </p:nvSpPr>
          <p:spPr>
            <a:xfrm>
              <a:off x="4195151" y="1186728"/>
              <a:ext cx="3715116" cy="1582305"/>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
            <p:cNvSpPr txBox="1"/>
            <p:nvPr/>
          </p:nvSpPr>
          <p:spPr>
            <a:xfrm>
              <a:off x="4272393" y="1263970"/>
              <a:ext cx="3560632" cy="142782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b="1" i="1" u="none" strike="noStrike" cap="none">
                  <a:solidFill>
                    <a:srgbClr val="FFFFFF"/>
                  </a:solidFill>
                  <a:latin typeface="Calibri"/>
                  <a:ea typeface="Calibri"/>
                  <a:cs typeface="Calibri"/>
                  <a:sym typeface="Calibri"/>
                </a:rPr>
                <a:t>II - Resumption Phase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(July/ Aug…)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 SIAs Resumption in outbreaks &amp; WPV endemics (in coordination with EI)</a:t>
              </a:r>
              <a:endParaRPr sz="1400" b="0" i="0" u="none" strike="noStrike" cap="none">
                <a:solidFill>
                  <a:srgbClr val="000000"/>
                </a:solidFill>
                <a:latin typeface="Arial"/>
                <a:ea typeface="Arial"/>
                <a:cs typeface="Arial"/>
                <a:sym typeface="Arial"/>
              </a:endParaRPr>
            </a:p>
          </p:txBody>
        </p:sp>
        <p:sp>
          <p:nvSpPr>
            <p:cNvPr id="93" name="Google Shape;93;p5"/>
            <p:cNvSpPr/>
            <p:nvPr/>
          </p:nvSpPr>
          <p:spPr>
            <a:xfrm>
              <a:off x="8389637" y="1186728"/>
              <a:ext cx="3715116" cy="1582305"/>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8466879" y="1263970"/>
              <a:ext cx="3560632" cy="142782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b="1" i="1" u="none" strike="noStrike" cap="none">
                  <a:solidFill>
                    <a:srgbClr val="FFFFFF"/>
                  </a:solidFill>
                  <a:latin typeface="Calibri"/>
                  <a:ea typeface="Calibri"/>
                  <a:cs typeface="Calibri"/>
                  <a:sym typeface="Calibri"/>
                </a:rPr>
                <a:t>III – Post/Para pandemic Phase </a:t>
              </a:r>
              <a:r>
                <a:rPr lang="en-US" sz="1600" b="0" i="0" u="none" strike="noStrike" cap="none">
                  <a:solidFill>
                    <a:srgbClr val="FFFFFF"/>
                  </a:solidFill>
                  <a:latin typeface="Calibri"/>
                  <a:ea typeface="Calibri"/>
                  <a:cs typeface="Calibri"/>
                  <a:sym typeface="Calibri"/>
                </a:rPr>
                <a:t>(time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 significantly lower COVID-19 risk</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 long-term revisions to Endgame Strategy 2019-23</a:t>
              </a:r>
              <a:endParaRPr sz="1600" b="0" i="0" u="none" strike="noStrike" cap="none">
                <a:solidFill>
                  <a:srgbClr val="FFFFFF"/>
                </a:solidFill>
                <a:latin typeface="Calibri"/>
                <a:ea typeface="Calibri"/>
                <a:cs typeface="Calibri"/>
                <a:sym typeface="Calibri"/>
              </a:endParaRPr>
            </a:p>
          </p:txBody>
        </p:sp>
      </p:grpSp>
      <p:sp>
        <p:nvSpPr>
          <p:cNvPr id="95" name="Google Shape;95;p5"/>
          <p:cNvSpPr/>
          <p:nvPr/>
        </p:nvSpPr>
        <p:spPr>
          <a:xfrm>
            <a:off x="989073" y="5616473"/>
            <a:ext cx="83007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Anticipated Pandemic Evolution</a:t>
            </a:r>
            <a:endParaRPr sz="4000" b="0" i="0" u="none" strike="noStrike" cap="none">
              <a:solidFill>
                <a:schemeClr val="dk1"/>
              </a:solidFill>
              <a:latin typeface="Calibri"/>
              <a:ea typeface="Calibri"/>
              <a:cs typeface="Calibri"/>
              <a:sym typeface="Calibri"/>
            </a:endParaRPr>
          </a:p>
        </p:txBody>
      </p:sp>
      <p:grpSp>
        <p:nvGrpSpPr>
          <p:cNvPr id="96" name="Google Shape;96;p5"/>
          <p:cNvGrpSpPr/>
          <p:nvPr/>
        </p:nvGrpSpPr>
        <p:grpSpPr>
          <a:xfrm>
            <a:off x="8439278" y="27303"/>
            <a:ext cx="3711979" cy="2919427"/>
            <a:chOff x="8439278" y="27303"/>
            <a:chExt cx="3711979" cy="2919427"/>
          </a:xfrm>
        </p:grpSpPr>
        <p:pic>
          <p:nvPicPr>
            <p:cNvPr id="97" name="Google Shape;97;p5"/>
            <p:cNvPicPr preferRelativeResize="0"/>
            <p:nvPr/>
          </p:nvPicPr>
          <p:blipFill rotWithShape="1">
            <a:blip r:embed="rId3">
              <a:alphaModFix/>
            </a:blip>
            <a:srcRect/>
            <a:stretch/>
          </p:blipFill>
          <p:spPr>
            <a:xfrm>
              <a:off x="8439278" y="27303"/>
              <a:ext cx="3711979" cy="2880750"/>
            </a:xfrm>
            <a:prstGeom prst="rect">
              <a:avLst/>
            </a:prstGeom>
            <a:noFill/>
            <a:ln w="9525" cap="flat" cmpd="sng">
              <a:solidFill>
                <a:schemeClr val="dk1"/>
              </a:solidFill>
              <a:prstDash val="solid"/>
              <a:round/>
              <a:headEnd type="none" w="sm" len="sm"/>
              <a:tailEnd type="none" w="sm" len="sm"/>
            </a:ln>
          </p:spPr>
        </p:pic>
        <p:sp>
          <p:nvSpPr>
            <p:cNvPr id="98" name="Google Shape;98;p5"/>
            <p:cNvSpPr txBox="1"/>
            <p:nvPr/>
          </p:nvSpPr>
          <p:spPr>
            <a:xfrm>
              <a:off x="8788590" y="705885"/>
              <a:ext cx="658416" cy="477763"/>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AFR</a:t>
              </a:r>
              <a:endParaRPr sz="1400" b="0" i="0" u="none" strike="noStrike" cap="none">
                <a:solidFill>
                  <a:srgbClr val="000000"/>
                </a:solidFill>
                <a:latin typeface="Arial"/>
                <a:ea typeface="Arial"/>
                <a:cs typeface="Arial"/>
                <a:sym typeface="Arial"/>
              </a:endParaRPr>
            </a:p>
          </p:txBody>
        </p:sp>
        <p:sp>
          <p:nvSpPr>
            <p:cNvPr id="99" name="Google Shape;99;p5"/>
            <p:cNvSpPr txBox="1"/>
            <p:nvPr/>
          </p:nvSpPr>
          <p:spPr>
            <a:xfrm>
              <a:off x="11295727" y="2715898"/>
              <a:ext cx="837048" cy="23083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Calibri"/>
                  <a:ea typeface="Calibri"/>
                  <a:cs typeface="Calibri"/>
                  <a:sym typeface="Calibri"/>
                </a:rPr>
                <a:t>Source: WHE</a:t>
              </a:r>
              <a:endParaRPr sz="1400" b="0" i="0" u="none" strike="noStrike" cap="none">
                <a:solidFill>
                  <a:srgbClr val="000000"/>
                </a:solidFill>
                <a:latin typeface="Arial"/>
                <a:ea typeface="Arial"/>
                <a:cs typeface="Arial"/>
                <a:sym typeface="Arial"/>
              </a:endParaRPr>
            </a:p>
          </p:txBody>
        </p:sp>
      </p:grpSp>
      <p:grpSp>
        <p:nvGrpSpPr>
          <p:cNvPr id="100" name="Google Shape;100;p5"/>
          <p:cNvGrpSpPr/>
          <p:nvPr/>
        </p:nvGrpSpPr>
        <p:grpSpPr>
          <a:xfrm>
            <a:off x="4687902" y="32366"/>
            <a:ext cx="3714385" cy="2920989"/>
            <a:chOff x="4687902" y="32366"/>
            <a:chExt cx="3714385" cy="2920989"/>
          </a:xfrm>
        </p:grpSpPr>
        <p:pic>
          <p:nvPicPr>
            <p:cNvPr id="101" name="Google Shape;101;p5"/>
            <p:cNvPicPr preferRelativeResize="0"/>
            <p:nvPr/>
          </p:nvPicPr>
          <p:blipFill rotWithShape="1">
            <a:blip r:embed="rId4">
              <a:alphaModFix/>
            </a:blip>
            <a:srcRect/>
            <a:stretch/>
          </p:blipFill>
          <p:spPr>
            <a:xfrm>
              <a:off x="4687902" y="32366"/>
              <a:ext cx="3681725" cy="2880751"/>
            </a:xfrm>
            <a:prstGeom prst="rect">
              <a:avLst/>
            </a:prstGeom>
            <a:noFill/>
            <a:ln w="9525" cap="flat" cmpd="sng">
              <a:solidFill>
                <a:schemeClr val="dk1"/>
              </a:solidFill>
              <a:prstDash val="solid"/>
              <a:round/>
              <a:headEnd type="none" w="sm" len="sm"/>
              <a:tailEnd type="none" w="sm" len="sm"/>
            </a:ln>
          </p:spPr>
        </p:pic>
        <p:sp>
          <p:nvSpPr>
            <p:cNvPr id="102" name="Google Shape;102;p5"/>
            <p:cNvSpPr txBox="1"/>
            <p:nvPr/>
          </p:nvSpPr>
          <p:spPr>
            <a:xfrm>
              <a:off x="4955902" y="773347"/>
              <a:ext cx="876352" cy="430887"/>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EMR</a:t>
              </a:r>
              <a:endParaRPr sz="1400" b="0" i="0" u="none" strike="noStrike" cap="none">
                <a:solidFill>
                  <a:srgbClr val="000000"/>
                </a:solidFill>
                <a:latin typeface="Arial"/>
                <a:ea typeface="Arial"/>
                <a:cs typeface="Arial"/>
                <a:sym typeface="Arial"/>
              </a:endParaRPr>
            </a:p>
          </p:txBody>
        </p:sp>
        <p:sp>
          <p:nvSpPr>
            <p:cNvPr id="103" name="Google Shape;103;p5"/>
            <p:cNvSpPr txBox="1"/>
            <p:nvPr/>
          </p:nvSpPr>
          <p:spPr>
            <a:xfrm>
              <a:off x="7565239" y="2722523"/>
              <a:ext cx="837048" cy="23083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Calibri"/>
                  <a:ea typeface="Calibri"/>
                  <a:cs typeface="Calibri"/>
                  <a:sym typeface="Calibri"/>
                </a:rPr>
                <a:t>Source: WHE</a:t>
              </a:r>
              <a:endParaRPr sz="1400" b="0" i="0" u="none" strike="noStrike" cap="none">
                <a:solidFill>
                  <a:srgbClr val="000000"/>
                </a:solidFill>
                <a:latin typeface="Arial"/>
                <a:ea typeface="Arial"/>
                <a:cs typeface="Arial"/>
                <a:sym typeface="Arial"/>
              </a:endParaRPr>
            </a:p>
          </p:txBody>
        </p:sp>
      </p:grpSp>
      <p:pic>
        <p:nvPicPr>
          <p:cNvPr id="104" name="Google Shape;104;p5" descr="Arrows back and forth, undo and redo, flat"/>
          <p:cNvPicPr preferRelativeResize="0"/>
          <p:nvPr/>
        </p:nvPicPr>
        <p:blipFill rotWithShape="1">
          <a:blip r:embed="rId5">
            <a:alphaModFix/>
          </a:blip>
          <a:srcRect l="23724" t="28364" r="21762" b="33818"/>
          <a:stretch/>
        </p:blipFill>
        <p:spPr>
          <a:xfrm rot="10800000">
            <a:off x="3702907" y="4381568"/>
            <a:ext cx="591029" cy="432862"/>
          </a:xfrm>
          <a:prstGeom prst="rect">
            <a:avLst/>
          </a:prstGeom>
          <a:noFill/>
          <a:ln>
            <a:noFill/>
          </a:ln>
        </p:spPr>
      </p:pic>
      <p:pic>
        <p:nvPicPr>
          <p:cNvPr id="105" name="Google Shape;105;p5" descr="Arrows back and forth, undo and redo, flat"/>
          <p:cNvPicPr preferRelativeResize="0"/>
          <p:nvPr/>
        </p:nvPicPr>
        <p:blipFill rotWithShape="1">
          <a:blip r:embed="rId5">
            <a:alphaModFix/>
          </a:blip>
          <a:srcRect l="23724" t="28364" r="21762" b="33818"/>
          <a:stretch/>
        </p:blipFill>
        <p:spPr>
          <a:xfrm rot="10800000">
            <a:off x="7928548" y="4367718"/>
            <a:ext cx="591029" cy="43286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50</a:t>
            </a:fld>
            <a:endParaRPr sz="1200">
              <a:solidFill>
                <a:srgbClr val="888888"/>
              </a:solidFill>
              <a:latin typeface="Calibri"/>
              <a:ea typeface="Calibri"/>
              <a:cs typeface="Calibri"/>
              <a:sym typeface="Calibri"/>
            </a:endParaRPr>
          </a:p>
        </p:txBody>
      </p:sp>
      <p:sp>
        <p:nvSpPr>
          <p:cNvPr id="633" name="Google Shape;633;p50"/>
          <p:cNvSpPr txBox="1"/>
          <p:nvPr/>
        </p:nvSpPr>
        <p:spPr>
          <a:xfrm>
            <a:off x="10431631" y="6435743"/>
            <a:ext cx="1317111" cy="24952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898989"/>
                </a:solidFill>
                <a:latin typeface="Candara"/>
                <a:ea typeface="Candara"/>
                <a:cs typeface="Candara"/>
                <a:sym typeface="Candara"/>
              </a:rPr>
              <a:t>50</a:t>
            </a:fld>
            <a:endParaRPr sz="900" b="0" i="0" u="none" strike="noStrike" cap="none">
              <a:solidFill>
                <a:srgbClr val="898989"/>
              </a:solidFill>
              <a:latin typeface="Candara"/>
              <a:ea typeface="Candara"/>
              <a:cs typeface="Candara"/>
              <a:sym typeface="Candara"/>
            </a:endParaRPr>
          </a:p>
        </p:txBody>
      </p:sp>
      <p:sp>
        <p:nvSpPr>
          <p:cNvPr id="634" name="Google Shape;634;p50"/>
          <p:cNvSpPr/>
          <p:nvPr/>
        </p:nvSpPr>
        <p:spPr>
          <a:xfrm>
            <a:off x="3356292" y="6593142"/>
            <a:ext cx="68759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lt1"/>
                </a:solidFill>
                <a:latin typeface="Candara"/>
                <a:ea typeface="Candara"/>
                <a:cs typeface="Candara"/>
                <a:sym typeface="Candara"/>
              </a:rPr>
              <a:t>Note: 1 VDPV2 from an ES sample collected 18 February 2020 pending classification</a:t>
            </a:r>
            <a:endParaRPr sz="1400" b="0" i="0" u="none" strike="noStrike" cap="none">
              <a:solidFill>
                <a:schemeClr val="lt1"/>
              </a:solidFill>
              <a:latin typeface="Candara"/>
              <a:ea typeface="Candara"/>
              <a:cs typeface="Candara"/>
              <a:sym typeface="Candara"/>
            </a:endParaRPr>
          </a:p>
        </p:txBody>
      </p:sp>
      <p:sp>
        <p:nvSpPr>
          <p:cNvPr id="635" name="Google Shape;635;p50"/>
          <p:cNvSpPr txBox="1"/>
          <p:nvPr/>
        </p:nvSpPr>
        <p:spPr>
          <a:xfrm>
            <a:off x="2725995" y="2626837"/>
            <a:ext cx="7241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385D8A"/>
                </a:solidFill>
                <a:latin typeface="Candara"/>
                <a:ea typeface="Candara"/>
                <a:cs typeface="Candara"/>
                <a:sym typeface="Candara"/>
              </a:rPr>
              <a:t>mOPV2 SIA</a:t>
            </a:r>
            <a:endParaRPr sz="1400" b="0" i="0" u="none" strike="noStrike" cap="none">
              <a:solidFill>
                <a:srgbClr val="000000"/>
              </a:solidFill>
              <a:latin typeface="Arial"/>
              <a:ea typeface="Arial"/>
              <a:cs typeface="Arial"/>
              <a:sym typeface="Arial"/>
            </a:endParaRPr>
          </a:p>
        </p:txBody>
      </p:sp>
      <p:graphicFrame>
        <p:nvGraphicFramePr>
          <p:cNvPr id="636" name="Google Shape;636;p50"/>
          <p:cNvGraphicFramePr/>
          <p:nvPr/>
        </p:nvGraphicFramePr>
        <p:xfrm>
          <a:off x="1616365" y="2882935"/>
          <a:ext cx="4430096" cy="3750847"/>
        </p:xfrm>
        <a:graphic>
          <a:graphicData uri="http://schemas.openxmlformats.org/drawingml/2006/chart">
            <c:chart xmlns:c="http://schemas.openxmlformats.org/drawingml/2006/chart" xmlns:r="http://schemas.openxmlformats.org/officeDocument/2006/relationships" r:id="rId3"/>
          </a:graphicData>
        </a:graphic>
      </p:graphicFrame>
      <p:sp>
        <p:nvSpPr>
          <p:cNvPr id="637" name="Google Shape;637;p50"/>
          <p:cNvSpPr/>
          <p:nvPr/>
        </p:nvSpPr>
        <p:spPr>
          <a:xfrm>
            <a:off x="2675447"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38" name="Google Shape;638;p50"/>
          <p:cNvSpPr/>
          <p:nvPr/>
        </p:nvSpPr>
        <p:spPr>
          <a:xfrm rot="-5400000">
            <a:off x="708072" y="4141945"/>
            <a:ext cx="19396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ndara"/>
                <a:ea typeface="Candara"/>
                <a:cs typeface="Candara"/>
                <a:sym typeface="Candara"/>
              </a:rPr>
              <a:t>cVDPV2 by Source</a:t>
            </a:r>
            <a:endParaRPr sz="1400" b="0" i="0" u="none" strike="noStrike" cap="none">
              <a:solidFill>
                <a:schemeClr val="dk1"/>
              </a:solidFill>
              <a:latin typeface="Candara"/>
              <a:ea typeface="Candara"/>
              <a:cs typeface="Candara"/>
              <a:sym typeface="Candara"/>
            </a:endParaRPr>
          </a:p>
        </p:txBody>
      </p:sp>
      <p:pic>
        <p:nvPicPr>
          <p:cNvPr id="639" name="Google Shape;639;p50"/>
          <p:cNvPicPr preferRelativeResize="0"/>
          <p:nvPr/>
        </p:nvPicPr>
        <p:blipFill rotWithShape="1">
          <a:blip r:embed="rId4">
            <a:alphaModFix/>
          </a:blip>
          <a:srcRect l="3061" t="5797" r="1977" b="1840"/>
          <a:stretch/>
        </p:blipFill>
        <p:spPr>
          <a:xfrm>
            <a:off x="6198494" y="2956563"/>
            <a:ext cx="4265671" cy="3205999"/>
          </a:xfrm>
          <a:prstGeom prst="rect">
            <a:avLst/>
          </a:prstGeom>
          <a:noFill/>
          <a:ln>
            <a:noFill/>
          </a:ln>
        </p:spPr>
      </p:pic>
      <p:sp>
        <p:nvSpPr>
          <p:cNvPr id="640" name="Google Shape;640;p50"/>
          <p:cNvSpPr/>
          <p:nvPr/>
        </p:nvSpPr>
        <p:spPr>
          <a:xfrm>
            <a:off x="3356293"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1" name="Google Shape;641;p50"/>
          <p:cNvSpPr/>
          <p:nvPr/>
        </p:nvSpPr>
        <p:spPr>
          <a:xfrm>
            <a:off x="3765276"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2" name="Google Shape;642;p50"/>
          <p:cNvSpPr/>
          <p:nvPr/>
        </p:nvSpPr>
        <p:spPr>
          <a:xfrm>
            <a:off x="4181687"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3" name="Google Shape;643;p50"/>
          <p:cNvSpPr/>
          <p:nvPr/>
        </p:nvSpPr>
        <p:spPr>
          <a:xfrm>
            <a:off x="4398029"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4" name="Google Shape;644;p50"/>
          <p:cNvSpPr/>
          <p:nvPr/>
        </p:nvSpPr>
        <p:spPr>
          <a:xfrm>
            <a:off x="4856237"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5" name="Google Shape;645;p50"/>
          <p:cNvSpPr/>
          <p:nvPr/>
        </p:nvSpPr>
        <p:spPr>
          <a:xfrm>
            <a:off x="5072284"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6" name="Google Shape;646;p50"/>
          <p:cNvSpPr/>
          <p:nvPr/>
        </p:nvSpPr>
        <p:spPr>
          <a:xfrm>
            <a:off x="5259137" y="2643557"/>
            <a:ext cx="132275" cy="424574"/>
          </a:xfrm>
          <a:prstGeom prst="downArrow">
            <a:avLst>
              <a:gd name="adj1" fmla="val 50000"/>
              <a:gd name="adj2" fmla="val 50000"/>
            </a:avLst>
          </a:prstGeom>
          <a:solidFill>
            <a:srgbClr val="CC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ndara"/>
              <a:ea typeface="Candara"/>
              <a:cs typeface="Candara"/>
              <a:sym typeface="Candara"/>
            </a:endParaRPr>
          </a:p>
        </p:txBody>
      </p:sp>
      <p:sp>
        <p:nvSpPr>
          <p:cNvPr id="647" name="Google Shape;647;p50"/>
          <p:cNvSpPr/>
          <p:nvPr/>
        </p:nvSpPr>
        <p:spPr>
          <a:xfrm>
            <a:off x="6060990" y="2522086"/>
            <a:ext cx="30664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ndara"/>
                <a:ea typeface="Candara"/>
                <a:cs typeface="Candara"/>
                <a:sym typeface="Candara"/>
              </a:rPr>
              <a:t>mOPV2 Campaign Coverage in 2019</a:t>
            </a:r>
            <a:endParaRPr sz="1400" b="0" i="0" u="none" strike="noStrike" cap="none">
              <a:solidFill>
                <a:schemeClr val="dk1"/>
              </a:solidFill>
              <a:latin typeface="Candara"/>
              <a:ea typeface="Candara"/>
              <a:cs typeface="Candara"/>
              <a:sym typeface="Candara"/>
            </a:endParaRPr>
          </a:p>
        </p:txBody>
      </p:sp>
      <p:sp>
        <p:nvSpPr>
          <p:cNvPr id="648" name="Google Shape;648;p50"/>
          <p:cNvSpPr/>
          <p:nvPr/>
        </p:nvSpPr>
        <p:spPr>
          <a:xfrm>
            <a:off x="3694546" y="2522086"/>
            <a:ext cx="1816380" cy="683859"/>
          </a:xfrm>
          <a:prstGeom prst="rect">
            <a:avLst/>
          </a:prstGeom>
          <a:no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p50"/>
          <p:cNvSpPr/>
          <p:nvPr/>
        </p:nvSpPr>
        <p:spPr>
          <a:xfrm>
            <a:off x="6026261" y="2513915"/>
            <a:ext cx="4526783" cy="3750847"/>
          </a:xfrm>
          <a:prstGeom prst="rect">
            <a:avLst/>
          </a:prstGeom>
          <a:no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p50"/>
          <p:cNvSpPr txBox="1"/>
          <p:nvPr/>
        </p:nvSpPr>
        <p:spPr>
          <a:xfrm>
            <a:off x="478750" y="153227"/>
            <a:ext cx="9560774" cy="7690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accent1"/>
                </a:solidFill>
                <a:latin typeface="Calibri"/>
                <a:ea typeface="Calibri"/>
                <a:cs typeface="Calibri"/>
                <a:sym typeface="Calibri"/>
              </a:rPr>
              <a:t>Sokoto Risk Assessment: No Need for Additional mOPV2 Outbreak Response Activities </a:t>
            </a:r>
            <a:endParaRPr sz="1400" b="0" i="0" u="none" strike="noStrike" cap="none">
              <a:solidFill>
                <a:srgbClr val="000000"/>
              </a:solidFill>
              <a:latin typeface="Arial"/>
              <a:ea typeface="Arial"/>
              <a:cs typeface="Arial"/>
              <a:sym typeface="Arial"/>
            </a:endParaRPr>
          </a:p>
        </p:txBody>
      </p:sp>
      <p:cxnSp>
        <p:nvCxnSpPr>
          <p:cNvPr id="651" name="Google Shape;651;p50"/>
          <p:cNvCxnSpPr>
            <a:stCxn id="648" idx="3"/>
          </p:cNvCxnSpPr>
          <p:nvPr/>
        </p:nvCxnSpPr>
        <p:spPr>
          <a:xfrm>
            <a:off x="5510926" y="2864015"/>
            <a:ext cx="515400" cy="0"/>
          </a:xfrm>
          <a:prstGeom prst="straightConnector1">
            <a:avLst/>
          </a:prstGeom>
          <a:noFill/>
          <a:ln w="12700" cap="flat" cmpd="sng">
            <a:solidFill>
              <a:schemeClr val="dk1"/>
            </a:solidFill>
            <a:prstDash val="dash"/>
            <a:round/>
            <a:headEnd type="none" w="sm" len="sm"/>
            <a:tailEnd type="none" w="sm" len="sm"/>
          </a:ln>
        </p:spPr>
      </p:cxnSp>
      <p:sp>
        <p:nvSpPr>
          <p:cNvPr id="652" name="Google Shape;652;p50"/>
          <p:cNvSpPr txBox="1">
            <a:spLocks noGrp="1"/>
          </p:cNvSpPr>
          <p:nvPr>
            <p:ph type="body" idx="1"/>
          </p:nvPr>
        </p:nvSpPr>
        <p:spPr>
          <a:xfrm>
            <a:off x="696686" y="1139001"/>
            <a:ext cx="10657114" cy="136271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Char char="•"/>
            </a:pPr>
            <a:r>
              <a:rPr lang="en-US" sz="2000" b="1"/>
              <a:t>8 May 2020: </a:t>
            </a:r>
            <a:r>
              <a:rPr lang="en-US" sz="2000"/>
              <a:t>Three ES samples collected in July, August, September 2019 were reclassified as cVDPV2 after linkage to Niger/Mali</a:t>
            </a:r>
            <a:endParaRPr/>
          </a:p>
          <a:p>
            <a:pPr marL="342900" lvl="0" indent="-342900" algn="l" rtl="0">
              <a:lnSpc>
                <a:spcPct val="100000"/>
              </a:lnSpc>
              <a:spcBef>
                <a:spcPts val="400"/>
              </a:spcBef>
              <a:spcAft>
                <a:spcPts val="0"/>
              </a:spcAft>
              <a:buClr>
                <a:schemeClr val="dk1"/>
              </a:buClr>
              <a:buSzPts val="2000"/>
              <a:buChar char="•"/>
            </a:pPr>
            <a:r>
              <a:rPr lang="en-US" sz="2000" b="1"/>
              <a:t>19 May 2020: </a:t>
            </a:r>
            <a:r>
              <a:rPr lang="en-US" sz="2000"/>
              <a:t>Sokoto risk assessment concluded no additional mOPV2 OBR required due to 6+ high quality rounds (≥90% LQAS)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8" name="Google Shape;6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51</a:t>
            </a:fld>
            <a:endParaRPr sz="1200">
              <a:solidFill>
                <a:srgbClr val="888888"/>
              </a:solidFill>
              <a:latin typeface="Calibri"/>
              <a:ea typeface="Calibri"/>
              <a:cs typeface="Calibri"/>
              <a:sym typeface="Calibri"/>
            </a:endParaRPr>
          </a:p>
        </p:txBody>
      </p:sp>
      <p:pic>
        <p:nvPicPr>
          <p:cNvPr id="659" name="Google Shape;659;p51"/>
          <p:cNvPicPr preferRelativeResize="0"/>
          <p:nvPr/>
        </p:nvPicPr>
        <p:blipFill rotWithShape="1">
          <a:blip r:embed="rId3">
            <a:alphaModFix/>
          </a:blip>
          <a:srcRect t="291" b="2437"/>
          <a:stretch/>
        </p:blipFill>
        <p:spPr>
          <a:xfrm>
            <a:off x="489855" y="666967"/>
            <a:ext cx="9873345" cy="5052971"/>
          </a:xfrm>
          <a:prstGeom prst="rect">
            <a:avLst/>
          </a:prstGeom>
          <a:noFill/>
          <a:ln>
            <a:noFill/>
          </a:ln>
        </p:spPr>
      </p:pic>
      <p:sp>
        <p:nvSpPr>
          <p:cNvPr id="660" name="Google Shape;660;p51"/>
          <p:cNvSpPr txBox="1"/>
          <p:nvPr/>
        </p:nvSpPr>
        <p:spPr>
          <a:xfrm>
            <a:off x="838187" y="5629936"/>
            <a:ext cx="813500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Ongoing cVDPV2 outbreaks in 19 countries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15 countries in Africa, with distinct outbreak foci in West Africa, Chad-Cameroon-CAR, DRC-Angola, Ethiopia, and Somalia</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Spread of cVDPV2 outbreak from Pakistan to Afghanistan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Related cVDPV2 and cVDPV1 outbreaks in Philippines and Malaysia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All countries postponed planned mOPV2 and </a:t>
            </a:r>
            <a:r>
              <a:rPr lang="en-US" sz="1200" b="0" i="0" u="none" strike="noStrike" cap="none" dirty="0" err="1">
                <a:solidFill>
                  <a:schemeClr val="dk1"/>
                </a:solidFill>
                <a:latin typeface="Calibri"/>
                <a:ea typeface="Calibri"/>
                <a:cs typeface="Calibri"/>
                <a:sym typeface="Calibri"/>
              </a:rPr>
              <a:t>bOPV</a:t>
            </a:r>
            <a:r>
              <a:rPr lang="en-US" sz="1200" b="0" i="0" u="none" strike="noStrike" cap="none" dirty="0">
                <a:solidFill>
                  <a:schemeClr val="dk1"/>
                </a:solidFill>
                <a:latin typeface="Calibri"/>
                <a:ea typeface="Calibri"/>
                <a:cs typeface="Calibri"/>
                <a:sym typeface="Calibri"/>
              </a:rPr>
              <a:t> SIAs by late March and outbreak  responses have not resumed</a:t>
            </a:r>
            <a:endParaRPr sz="1400" b="0" i="0" u="none" strike="noStrike" cap="none" dirty="0">
              <a:solidFill>
                <a:srgbClr val="000000"/>
              </a:solidFill>
              <a:latin typeface="Arial"/>
              <a:ea typeface="Arial"/>
              <a:cs typeface="Arial"/>
              <a:sym typeface="Arial"/>
            </a:endParaRPr>
          </a:p>
        </p:txBody>
      </p:sp>
      <p:sp>
        <p:nvSpPr>
          <p:cNvPr id="661" name="Google Shape;661;p51"/>
          <p:cNvSpPr txBox="1"/>
          <p:nvPr/>
        </p:nvSpPr>
        <p:spPr>
          <a:xfrm>
            <a:off x="3384885" y="672395"/>
            <a:ext cx="4145468" cy="4113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E81D82E-2A73-4AC2-9FB4-A27E3B5381BA}"/>
              </a:ext>
            </a:extLst>
          </p:cNvPr>
          <p:cNvSpPr/>
          <p:nvPr/>
        </p:nvSpPr>
        <p:spPr>
          <a:xfrm>
            <a:off x="838213" y="333691"/>
            <a:ext cx="7673896" cy="523220"/>
          </a:xfrm>
          <a:prstGeom prst="rect">
            <a:avLst/>
          </a:prstGeom>
        </p:spPr>
        <p:txBody>
          <a:bodyPr wrap="none">
            <a:spAutoFit/>
          </a:bodyPr>
          <a:lstStyle/>
          <a:p>
            <a:r>
              <a:rPr lang="en-US" sz="2800" b="1" dirty="0" err="1">
                <a:solidFill>
                  <a:schemeClr val="accent1"/>
                </a:solidFill>
              </a:rPr>
              <a:t>cVDPV</a:t>
            </a:r>
            <a:r>
              <a:rPr lang="en-US" sz="2800" b="1" dirty="0">
                <a:solidFill>
                  <a:schemeClr val="accent1"/>
                </a:solidFill>
              </a:rPr>
              <a:t> positive isolates, Previous 6 months</a:t>
            </a:r>
            <a:endParaRPr lang="en-US" sz="2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2"/>
          <p:cNvSpPr txBox="1"/>
          <p:nvPr/>
        </p:nvSpPr>
        <p:spPr>
          <a:xfrm>
            <a:off x="664029" y="637630"/>
            <a:ext cx="10003971" cy="41148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accent1"/>
              </a:buClr>
              <a:buSzPts val="3600"/>
              <a:buFont typeface="Calibri"/>
              <a:buNone/>
            </a:pPr>
            <a:r>
              <a:rPr lang="en-US" sz="3600" b="1" i="0" u="none" strike="noStrike" cap="none" dirty="0">
                <a:solidFill>
                  <a:schemeClr val="accent1"/>
                </a:solidFill>
                <a:latin typeface="Calibri"/>
                <a:ea typeface="Calibri"/>
                <a:cs typeface="Calibri"/>
                <a:sym typeface="Calibri"/>
              </a:rPr>
              <a:t>Viruses outside mOPV2 response zones: </a:t>
            </a:r>
            <a:br>
              <a:rPr lang="en-US" sz="3600" b="1" i="0" u="none" strike="noStrike" cap="none" dirty="0">
                <a:solidFill>
                  <a:schemeClr val="accent1"/>
                </a:solidFill>
                <a:latin typeface="Calibri"/>
                <a:ea typeface="Calibri"/>
                <a:cs typeface="Calibri"/>
                <a:sym typeface="Calibri"/>
              </a:rPr>
            </a:br>
            <a:r>
              <a:rPr lang="en-US" sz="3600" b="1" i="0" u="none" strike="noStrike" cap="none" dirty="0">
                <a:solidFill>
                  <a:schemeClr val="accent1"/>
                </a:solidFill>
                <a:latin typeface="Calibri"/>
                <a:ea typeface="Calibri"/>
                <a:cs typeface="Calibri"/>
                <a:sym typeface="Calibri"/>
              </a:rPr>
              <a:t>July 2019- May 2020 </a:t>
            </a:r>
            <a:endParaRPr sz="1400" b="0" i="0" u="none" strike="noStrike" cap="none" dirty="0">
              <a:solidFill>
                <a:srgbClr val="000000"/>
              </a:solidFill>
              <a:latin typeface="Arial"/>
              <a:ea typeface="Arial"/>
              <a:cs typeface="Arial"/>
              <a:sym typeface="Arial"/>
            </a:endParaRPr>
          </a:p>
        </p:txBody>
      </p:sp>
      <p:sp>
        <p:nvSpPr>
          <p:cNvPr id="668" name="Google Shape;668;p52"/>
          <p:cNvSpPr txBox="1"/>
          <p:nvPr/>
        </p:nvSpPr>
        <p:spPr>
          <a:xfrm>
            <a:off x="664029" y="1431489"/>
            <a:ext cx="272061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Calibri"/>
                <a:ea typeface="Calibri"/>
                <a:cs typeface="Calibri"/>
                <a:sym typeface="Calibri"/>
              </a:rPr>
              <a:t>Jul – Dec 2019 VDPVs Outside Response Zone</a:t>
            </a:r>
            <a:endParaRPr sz="1400" b="0" i="0" u="none" strike="noStrike" cap="none">
              <a:solidFill>
                <a:srgbClr val="000000"/>
              </a:solidFill>
              <a:latin typeface="Arial"/>
              <a:ea typeface="Arial"/>
              <a:cs typeface="Arial"/>
              <a:sym typeface="Arial"/>
            </a:endParaRPr>
          </a:p>
        </p:txBody>
      </p:sp>
      <p:sp>
        <p:nvSpPr>
          <p:cNvPr id="669" name="Google Shape;669;p52"/>
          <p:cNvSpPr txBox="1"/>
          <p:nvPr/>
        </p:nvSpPr>
        <p:spPr>
          <a:xfrm>
            <a:off x="680059" y="3376192"/>
            <a:ext cx="270458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Calibri"/>
                <a:ea typeface="Calibri"/>
                <a:cs typeface="Calibri"/>
                <a:sym typeface="Calibri"/>
              </a:rPr>
              <a:t>Jan-May 2020 VDPVs Outside Response Zone</a:t>
            </a:r>
            <a:endParaRPr sz="1400" b="0" i="0" u="none" strike="noStrike" cap="none">
              <a:solidFill>
                <a:srgbClr val="000000"/>
              </a:solidFill>
              <a:latin typeface="Arial"/>
              <a:ea typeface="Arial"/>
              <a:cs typeface="Arial"/>
              <a:sym typeface="Arial"/>
            </a:endParaRPr>
          </a:p>
        </p:txBody>
      </p:sp>
      <p:pic>
        <p:nvPicPr>
          <p:cNvPr id="670" name="Google Shape;670;p52"/>
          <p:cNvPicPr preferRelativeResize="0">
            <a:picLocks noGrp="1"/>
          </p:cNvPicPr>
          <p:nvPr>
            <p:ph type="body" idx="1"/>
          </p:nvPr>
        </p:nvPicPr>
        <p:blipFill rotWithShape="1">
          <a:blip r:embed="rId3">
            <a:alphaModFix/>
          </a:blip>
          <a:srcRect l="12434" t="4342" r="18785" b="13243"/>
          <a:stretch/>
        </p:blipFill>
        <p:spPr>
          <a:xfrm>
            <a:off x="5399655" y="919445"/>
            <a:ext cx="5986464" cy="5567491"/>
          </a:xfrm>
          <a:prstGeom prst="rect">
            <a:avLst/>
          </a:prstGeom>
          <a:noFill/>
          <a:ln>
            <a:noFill/>
          </a:ln>
        </p:spPr>
      </p:pic>
      <p:graphicFrame>
        <p:nvGraphicFramePr>
          <p:cNvPr id="671" name="Google Shape;671;p52"/>
          <p:cNvGraphicFramePr/>
          <p:nvPr/>
        </p:nvGraphicFramePr>
        <p:xfrm>
          <a:off x="805881" y="1769031"/>
          <a:ext cx="3270350" cy="1488875"/>
        </p:xfrm>
        <a:graphic>
          <a:graphicData uri="http://schemas.openxmlformats.org/drawingml/2006/table">
            <a:tbl>
              <a:tblPr>
                <a:noFill/>
                <a:tableStyleId>{72C65A27-ED5A-423E-99BC-94917456A509}</a:tableStyleId>
              </a:tblPr>
              <a:tblGrid>
                <a:gridCol w="1196700">
                  <a:extLst>
                    <a:ext uri="{9D8B030D-6E8A-4147-A177-3AD203B41FA5}">
                      <a16:colId xmlns:a16="http://schemas.microsoft.com/office/drawing/2014/main" val="20000"/>
                    </a:ext>
                  </a:extLst>
                </a:gridCol>
                <a:gridCol w="701925">
                  <a:extLst>
                    <a:ext uri="{9D8B030D-6E8A-4147-A177-3AD203B41FA5}">
                      <a16:colId xmlns:a16="http://schemas.microsoft.com/office/drawing/2014/main" val="20001"/>
                    </a:ext>
                  </a:extLst>
                </a:gridCol>
                <a:gridCol w="649950">
                  <a:extLst>
                    <a:ext uri="{9D8B030D-6E8A-4147-A177-3AD203B41FA5}">
                      <a16:colId xmlns:a16="http://schemas.microsoft.com/office/drawing/2014/main" val="20002"/>
                    </a:ext>
                  </a:extLst>
                </a:gridCol>
                <a:gridCol w="721775">
                  <a:extLst>
                    <a:ext uri="{9D8B030D-6E8A-4147-A177-3AD203B41FA5}">
                      <a16:colId xmlns:a16="http://schemas.microsoft.com/office/drawing/2014/main" val="20003"/>
                    </a:ext>
                  </a:extLst>
                </a:gridCol>
              </a:tblGrid>
              <a:tr h="284975">
                <a:tc>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COUNTRY</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cVDPV2</a:t>
                      </a:r>
                      <a:br>
                        <a:rPr lang="en-US" sz="900" b="1" i="0" u="none" strike="noStrike" cap="none">
                          <a:solidFill>
                            <a:srgbClr val="FFFFFF"/>
                          </a:solidFill>
                          <a:latin typeface="Arial"/>
                          <a:ea typeface="Arial"/>
                          <a:cs typeface="Arial"/>
                          <a:sym typeface="Arial"/>
                        </a:rPr>
                      </a:br>
                      <a:r>
                        <a:rPr lang="en-US" sz="900" b="1" i="0" u="none" strike="noStrike" cap="none">
                          <a:solidFill>
                            <a:srgbClr val="FFFFFF"/>
                          </a:solidFill>
                          <a:latin typeface="Arial"/>
                          <a:ea typeface="Arial"/>
                          <a:cs typeface="Arial"/>
                          <a:sym typeface="Arial"/>
                        </a:rPr>
                        <a:t>(AFP)</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cVDPV2</a:t>
                      </a:r>
                      <a:br>
                        <a:rPr lang="en-US" sz="900" b="1" i="0" u="none" strike="noStrike" cap="none">
                          <a:solidFill>
                            <a:srgbClr val="FFFFFF"/>
                          </a:solidFill>
                          <a:latin typeface="Arial"/>
                          <a:ea typeface="Arial"/>
                          <a:cs typeface="Arial"/>
                          <a:sym typeface="Arial"/>
                        </a:rPr>
                      </a:br>
                      <a:r>
                        <a:rPr lang="en-US" sz="900" b="1" i="0" u="none" strike="noStrike" cap="none">
                          <a:solidFill>
                            <a:srgbClr val="FFFFFF"/>
                          </a:solidFill>
                          <a:latin typeface="Arial"/>
                          <a:ea typeface="Arial"/>
                          <a:cs typeface="Arial"/>
                          <a:sym typeface="Arial"/>
                        </a:rPr>
                        <a:t>(ENV)</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TOTAL</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146100">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BENIN</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46100">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CHAD</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60625">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COTE D'IVOIRE</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7</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7</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46100">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DR CONGO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46100">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ETHIOPIA</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5</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7</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46100">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TOGO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a:ea typeface="Arial"/>
                          <a:cs typeface="Arial"/>
                          <a:sym typeface="Arial"/>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12775">
                <a:tc>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TOTAL</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13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9</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Arial"/>
                          <a:ea typeface="Arial"/>
                          <a:cs typeface="Arial"/>
                          <a:sym typeface="Arial"/>
                        </a:rPr>
                        <a:t>22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07"/>
                  </a:ext>
                </a:extLst>
              </a:tr>
            </a:tbl>
          </a:graphicData>
        </a:graphic>
      </p:graphicFrame>
      <p:graphicFrame>
        <p:nvGraphicFramePr>
          <p:cNvPr id="672" name="Google Shape;672;p52"/>
          <p:cNvGraphicFramePr/>
          <p:nvPr/>
        </p:nvGraphicFramePr>
        <p:xfrm>
          <a:off x="805881" y="3728631"/>
          <a:ext cx="4348800" cy="2730300"/>
        </p:xfrm>
        <a:graphic>
          <a:graphicData uri="http://schemas.openxmlformats.org/drawingml/2006/table">
            <a:tbl>
              <a:tblPr>
                <a:noFill/>
                <a:tableStyleId>{72C65A27-ED5A-423E-99BC-94917456A509}</a:tableStyleId>
              </a:tblPr>
              <a:tblGrid>
                <a:gridCol w="1035425">
                  <a:extLst>
                    <a:ext uri="{9D8B030D-6E8A-4147-A177-3AD203B41FA5}">
                      <a16:colId xmlns:a16="http://schemas.microsoft.com/office/drawing/2014/main" val="20000"/>
                    </a:ext>
                  </a:extLst>
                </a:gridCol>
                <a:gridCol w="662675">
                  <a:extLst>
                    <a:ext uri="{9D8B030D-6E8A-4147-A177-3AD203B41FA5}">
                      <a16:colId xmlns:a16="http://schemas.microsoft.com/office/drawing/2014/main" val="20001"/>
                    </a:ext>
                  </a:extLst>
                </a:gridCol>
                <a:gridCol w="662675">
                  <a:extLst>
                    <a:ext uri="{9D8B030D-6E8A-4147-A177-3AD203B41FA5}">
                      <a16:colId xmlns:a16="http://schemas.microsoft.com/office/drawing/2014/main" val="20002"/>
                    </a:ext>
                  </a:extLst>
                </a:gridCol>
                <a:gridCol w="662675">
                  <a:extLst>
                    <a:ext uri="{9D8B030D-6E8A-4147-A177-3AD203B41FA5}">
                      <a16:colId xmlns:a16="http://schemas.microsoft.com/office/drawing/2014/main" val="20003"/>
                    </a:ext>
                  </a:extLst>
                </a:gridCol>
                <a:gridCol w="662675">
                  <a:extLst>
                    <a:ext uri="{9D8B030D-6E8A-4147-A177-3AD203B41FA5}">
                      <a16:colId xmlns:a16="http://schemas.microsoft.com/office/drawing/2014/main" val="20004"/>
                    </a:ext>
                  </a:extLst>
                </a:gridCol>
                <a:gridCol w="662675">
                  <a:extLst>
                    <a:ext uri="{9D8B030D-6E8A-4147-A177-3AD203B41FA5}">
                      <a16:colId xmlns:a16="http://schemas.microsoft.com/office/drawing/2014/main" val="20005"/>
                    </a:ext>
                  </a:extLst>
                </a:gridCol>
              </a:tblGrid>
              <a:tr h="458050">
                <a:tc>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Country</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cVDPV2</a:t>
                      </a:r>
                      <a:br>
                        <a:rPr lang="en-US" sz="900" b="1" i="0" u="none" strike="noStrike" cap="none">
                          <a:solidFill>
                            <a:srgbClr val="FFFFFF"/>
                          </a:solidFill>
                          <a:latin typeface="Calibri"/>
                          <a:ea typeface="Calibri"/>
                          <a:cs typeface="Calibri"/>
                          <a:sym typeface="Calibri"/>
                        </a:rPr>
                      </a:br>
                      <a:r>
                        <a:rPr lang="en-US" sz="900" b="1" i="0" u="none" strike="noStrike" cap="none">
                          <a:solidFill>
                            <a:srgbClr val="FFFFFF"/>
                          </a:solidFill>
                          <a:latin typeface="Calibri"/>
                          <a:ea typeface="Calibri"/>
                          <a:cs typeface="Calibri"/>
                          <a:sym typeface="Calibri"/>
                        </a:rPr>
                        <a:t>(AFP)</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cVDPV2</a:t>
                      </a:r>
                      <a:br>
                        <a:rPr lang="en-US" sz="900" b="1" i="0" u="none" strike="noStrike" cap="none">
                          <a:solidFill>
                            <a:srgbClr val="FFFFFF"/>
                          </a:solidFill>
                          <a:latin typeface="Calibri"/>
                          <a:ea typeface="Calibri"/>
                          <a:cs typeface="Calibri"/>
                          <a:sym typeface="Calibri"/>
                        </a:rPr>
                      </a:br>
                      <a:r>
                        <a:rPr lang="en-US" sz="900" b="1" i="0" u="none" strike="noStrike" cap="none">
                          <a:solidFill>
                            <a:srgbClr val="FFFFFF"/>
                          </a:solidFill>
                          <a:latin typeface="Calibri"/>
                          <a:ea typeface="Calibri"/>
                          <a:cs typeface="Calibri"/>
                          <a:sym typeface="Calibri"/>
                        </a:rPr>
                        <a:t>(ENV)</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VDPV1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VDPV2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TOTAL</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BURKINA FASO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CAMEROON</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4</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CHAD</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7</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8</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COTE D'IVOIRE</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29</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41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DRC</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ETHIOPIA</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6</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7</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GHANA</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8</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9</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MALI</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MOZAMBIQUE</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NIGER</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4</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4</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7962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TOGO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5</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 </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Calibri"/>
                          <a:ea typeface="Calibri"/>
                          <a:cs typeface="Calibri"/>
                          <a:sym typeface="Calibri"/>
                        </a:rPr>
                        <a:t>5</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96375">
                <a:tc>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TOTAL</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49</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31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1</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2</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83</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53"/>
          <p:cNvPicPr preferRelativeResize="0"/>
          <p:nvPr/>
        </p:nvPicPr>
        <p:blipFill rotWithShape="1">
          <a:blip r:embed="rId3">
            <a:alphaModFix/>
          </a:blip>
          <a:srcRect l="12656" t="4165" r="18843" b="12708"/>
          <a:stretch/>
        </p:blipFill>
        <p:spPr>
          <a:xfrm>
            <a:off x="6249706" y="1456888"/>
            <a:ext cx="4154275" cy="3627313"/>
          </a:xfrm>
          <a:prstGeom prst="rect">
            <a:avLst/>
          </a:prstGeom>
          <a:noFill/>
          <a:ln w="9525" cap="flat" cmpd="sng">
            <a:solidFill>
              <a:srgbClr val="262626"/>
            </a:solidFill>
            <a:prstDash val="solid"/>
            <a:round/>
            <a:headEnd type="none" w="sm" len="sm"/>
            <a:tailEnd type="none" w="sm" len="sm"/>
          </a:ln>
        </p:spPr>
      </p:pic>
      <p:sp>
        <p:nvSpPr>
          <p:cNvPr id="678" name="Google Shape;678;p53"/>
          <p:cNvSpPr txBox="1"/>
          <p:nvPr/>
        </p:nvSpPr>
        <p:spPr>
          <a:xfrm flipH="1">
            <a:off x="1079732" y="5401112"/>
            <a:ext cx="9815512" cy="707846"/>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494429"/>
              </a:buClr>
              <a:buSzPts val="1800"/>
              <a:buFont typeface="Arial"/>
              <a:buChar char="•"/>
            </a:pPr>
            <a:r>
              <a:rPr lang="en-US" sz="2000" b="1" i="0" u="none" strike="noStrike" cap="none" dirty="0">
                <a:solidFill>
                  <a:srgbClr val="494429"/>
                </a:solidFill>
                <a:latin typeface="Calibri" panose="020F0502020204030204" pitchFamily="34" charset="0"/>
                <a:ea typeface="Calibri"/>
                <a:cs typeface="Calibri" panose="020F0502020204030204" pitchFamily="34" charset="0"/>
                <a:sym typeface="Calibri"/>
              </a:rPr>
              <a:t>Decrease in the number of lineages causing AFP cases in 2020 compared to 2019</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257175" marR="0" lvl="0" indent="-257175" algn="l" rtl="0">
              <a:lnSpc>
                <a:spcPct val="100000"/>
              </a:lnSpc>
              <a:spcBef>
                <a:spcPts val="0"/>
              </a:spcBef>
              <a:spcAft>
                <a:spcPts val="0"/>
              </a:spcAft>
              <a:buClr>
                <a:srgbClr val="494429"/>
              </a:buClr>
              <a:buSzPts val="1800"/>
              <a:buFont typeface="Arial"/>
              <a:buChar char="•"/>
            </a:pPr>
            <a:r>
              <a:rPr lang="en-US" sz="2000" b="1" i="0" u="none" strike="noStrike" cap="none" dirty="0">
                <a:solidFill>
                  <a:srgbClr val="494429"/>
                </a:solidFill>
                <a:latin typeface="Calibri" panose="020F0502020204030204" pitchFamily="34" charset="0"/>
                <a:ea typeface="Calibri"/>
                <a:cs typeface="Calibri" panose="020F0502020204030204" pitchFamily="34" charset="0"/>
                <a:sym typeface="Calibri"/>
              </a:rPr>
              <a:t>NIE-JIS-1 (85) and CHA-NDJ-1 (15) most responsible for continued transmission</a:t>
            </a:r>
            <a:endParaRPr sz="2000" b="1" i="0" u="none" strike="noStrike" cap="none" dirty="0">
              <a:solidFill>
                <a:srgbClr val="494429"/>
              </a:solidFill>
              <a:latin typeface="Calibri" panose="020F0502020204030204" pitchFamily="34" charset="0"/>
              <a:ea typeface="Calibri"/>
              <a:cs typeface="Calibri" panose="020F0502020204030204" pitchFamily="34" charset="0"/>
              <a:sym typeface="Calibri"/>
            </a:endParaRPr>
          </a:p>
        </p:txBody>
      </p:sp>
      <p:pic>
        <p:nvPicPr>
          <p:cNvPr id="679" name="Google Shape;679;p53"/>
          <p:cNvPicPr preferRelativeResize="0">
            <a:picLocks noGrp="1"/>
          </p:cNvPicPr>
          <p:nvPr>
            <p:ph type="body" idx="1"/>
          </p:nvPr>
        </p:nvPicPr>
        <p:blipFill rotWithShape="1">
          <a:blip r:embed="rId4">
            <a:alphaModFix/>
          </a:blip>
          <a:srcRect l="12806" t="4341" r="3232" b="5034"/>
          <a:stretch/>
        </p:blipFill>
        <p:spPr>
          <a:xfrm>
            <a:off x="1701575" y="1456888"/>
            <a:ext cx="4443413" cy="3627313"/>
          </a:xfrm>
          <a:prstGeom prst="rect">
            <a:avLst/>
          </a:prstGeom>
          <a:noFill/>
          <a:ln w="9525" cap="flat" cmpd="sng">
            <a:solidFill>
              <a:schemeClr val="dk1"/>
            </a:solidFill>
            <a:prstDash val="solid"/>
            <a:round/>
            <a:headEnd type="none" w="sm" len="sm"/>
            <a:tailEnd type="none" w="sm" len="sm"/>
          </a:ln>
        </p:spPr>
      </p:pic>
      <p:sp>
        <p:nvSpPr>
          <p:cNvPr id="680" name="Google Shape;680;p53"/>
          <p:cNvSpPr txBox="1"/>
          <p:nvPr/>
        </p:nvSpPr>
        <p:spPr>
          <a:xfrm>
            <a:off x="4936530" y="1486153"/>
            <a:ext cx="768159"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50"/>
              <a:buFont typeface="Arial"/>
              <a:buNone/>
            </a:pPr>
            <a:r>
              <a:rPr lang="en-US" sz="2250" b="1" i="0" u="none" strike="noStrike" cap="none">
                <a:solidFill>
                  <a:schemeClr val="dk1"/>
                </a:solidFill>
                <a:latin typeface="Calibri"/>
                <a:ea typeface="Calibri"/>
                <a:cs typeface="Calibri"/>
                <a:sym typeface="Calibri"/>
              </a:rPr>
              <a:t>2019</a:t>
            </a:r>
            <a:endParaRPr sz="1400" b="0" i="0" u="none" strike="noStrike" cap="none">
              <a:solidFill>
                <a:srgbClr val="000000"/>
              </a:solidFill>
              <a:latin typeface="Arial"/>
              <a:ea typeface="Arial"/>
              <a:cs typeface="Arial"/>
              <a:sym typeface="Arial"/>
            </a:endParaRPr>
          </a:p>
        </p:txBody>
      </p:sp>
      <p:sp>
        <p:nvSpPr>
          <p:cNvPr id="681" name="Google Shape;681;p53"/>
          <p:cNvSpPr txBox="1"/>
          <p:nvPr/>
        </p:nvSpPr>
        <p:spPr>
          <a:xfrm>
            <a:off x="9342019" y="1468565"/>
            <a:ext cx="768159"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50"/>
              <a:buFont typeface="Arial"/>
              <a:buNone/>
            </a:pPr>
            <a:r>
              <a:rPr lang="en-US" sz="2250" b="1" i="0" u="none" strike="noStrike" cap="none">
                <a:solidFill>
                  <a:schemeClr val="dk1"/>
                </a:solidFill>
                <a:latin typeface="Calibri"/>
                <a:ea typeface="Calibri"/>
                <a:cs typeface="Calibri"/>
                <a:sym typeface="Calibri"/>
              </a:rPr>
              <a:t>2020</a:t>
            </a:r>
            <a:endParaRPr sz="1400" b="0" i="0" u="none" strike="noStrike" cap="none">
              <a:solidFill>
                <a:srgbClr val="000000"/>
              </a:solidFill>
              <a:latin typeface="Arial"/>
              <a:ea typeface="Arial"/>
              <a:cs typeface="Arial"/>
              <a:sym typeface="Arial"/>
            </a:endParaRPr>
          </a:p>
        </p:txBody>
      </p:sp>
      <p:sp>
        <p:nvSpPr>
          <p:cNvPr id="682" name="Google Shape;682;p53"/>
          <p:cNvSpPr txBox="1">
            <a:spLocks noGrp="1"/>
          </p:cNvSpPr>
          <p:nvPr>
            <p:ph type="title"/>
          </p:nvPr>
        </p:nvSpPr>
        <p:spPr>
          <a:xfrm>
            <a:off x="1079732" y="445744"/>
            <a:ext cx="9249914" cy="556619"/>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US" sz="3600" b="1" dirty="0">
                <a:solidFill>
                  <a:schemeClr val="accent1"/>
                </a:solidFill>
              </a:rPr>
              <a:t>cVDPV2 lineages in AFRO: 2019 and 2020 </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5"/>
          <p:cNvSpPr txBox="1">
            <a:spLocks noGrp="1"/>
          </p:cNvSpPr>
          <p:nvPr>
            <p:ph type="sldNum" idx="12"/>
          </p:nvPr>
        </p:nvSpPr>
        <p:spPr>
          <a:xfrm>
            <a:off x="0" y="6604000"/>
            <a:ext cx="2370016" cy="254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
        <p:nvSpPr>
          <p:cNvPr id="707" name="Google Shape;707;p55"/>
          <p:cNvSpPr txBox="1"/>
          <p:nvPr/>
        </p:nvSpPr>
        <p:spPr>
          <a:xfrm>
            <a:off x="1601076" y="941490"/>
            <a:ext cx="42771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dk1"/>
                </a:solidFill>
                <a:latin typeface="Calibri"/>
                <a:ea typeface="Calibri"/>
                <a:cs typeface="Calibri"/>
                <a:sym typeface="Calibri"/>
              </a:rPr>
              <a:t>Non-Polio AFP Rate – April 2020 compared to April 2019</a:t>
            </a:r>
            <a:endParaRPr sz="1400" b="0" i="0" u="none" strike="noStrike" cap="none" dirty="0">
              <a:solidFill>
                <a:srgbClr val="000000"/>
              </a:solidFill>
              <a:latin typeface="Arial"/>
              <a:ea typeface="Arial"/>
              <a:cs typeface="Arial"/>
              <a:sym typeface="Arial"/>
            </a:endParaRPr>
          </a:p>
        </p:txBody>
      </p:sp>
      <p:sp>
        <p:nvSpPr>
          <p:cNvPr id="708" name="Google Shape;708;p55"/>
          <p:cNvSpPr txBox="1"/>
          <p:nvPr/>
        </p:nvSpPr>
        <p:spPr>
          <a:xfrm>
            <a:off x="6563270" y="5502796"/>
            <a:ext cx="337818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Specimen transport delays</a:t>
            </a:r>
            <a:endParaRPr sz="1400" b="0" i="0" u="none" strike="noStrike" cap="none">
              <a:solidFill>
                <a:srgbClr val="000000"/>
              </a:solidFill>
              <a:latin typeface="Arial"/>
              <a:ea typeface="Arial"/>
              <a:cs typeface="Arial"/>
              <a:sym typeface="Arial"/>
            </a:endParaRPr>
          </a:p>
        </p:txBody>
      </p:sp>
      <p:sp>
        <p:nvSpPr>
          <p:cNvPr id="709" name="Google Shape;709;p55"/>
          <p:cNvSpPr txBox="1"/>
          <p:nvPr/>
        </p:nvSpPr>
        <p:spPr>
          <a:xfrm>
            <a:off x="1604609" y="6144330"/>
            <a:ext cx="486171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Percentage of active ES sites reporting – January-June 2020</a:t>
            </a:r>
            <a:endParaRPr sz="1400" b="0" i="0" u="none" strike="noStrike" cap="none">
              <a:solidFill>
                <a:srgbClr val="000000"/>
              </a:solidFill>
              <a:latin typeface="Arial"/>
              <a:ea typeface="Arial"/>
              <a:cs typeface="Arial"/>
              <a:sym typeface="Arial"/>
            </a:endParaRPr>
          </a:p>
        </p:txBody>
      </p:sp>
      <p:grpSp>
        <p:nvGrpSpPr>
          <p:cNvPr id="710" name="Google Shape;710;p55"/>
          <p:cNvGrpSpPr/>
          <p:nvPr/>
        </p:nvGrpSpPr>
        <p:grpSpPr>
          <a:xfrm>
            <a:off x="6611182" y="3611441"/>
            <a:ext cx="3897553" cy="1940746"/>
            <a:chOff x="5068893" y="3785177"/>
            <a:chExt cx="3897553" cy="1940746"/>
          </a:xfrm>
        </p:grpSpPr>
        <p:pic>
          <p:nvPicPr>
            <p:cNvPr id="711" name="Google Shape;711;p55" descr="A close up of a map&#10;&#10;Description automatically generated"/>
            <p:cNvPicPr preferRelativeResize="0"/>
            <p:nvPr/>
          </p:nvPicPr>
          <p:blipFill rotWithShape="1">
            <a:blip r:embed="rId3">
              <a:alphaModFix/>
            </a:blip>
            <a:srcRect l="11811" t="14357" r="7764" b="21891"/>
            <a:stretch/>
          </p:blipFill>
          <p:spPr>
            <a:xfrm>
              <a:off x="5068893" y="3785177"/>
              <a:ext cx="3897553" cy="1940746"/>
            </a:xfrm>
            <a:prstGeom prst="rect">
              <a:avLst/>
            </a:prstGeom>
            <a:noFill/>
            <a:ln w="9525" cap="flat" cmpd="sng">
              <a:solidFill>
                <a:srgbClr val="BFBFBF"/>
              </a:solidFill>
              <a:prstDash val="solid"/>
              <a:round/>
              <a:headEnd type="none" w="sm" len="sm"/>
              <a:tailEnd type="none" w="sm" len="sm"/>
            </a:ln>
          </p:spPr>
        </p:pic>
        <p:pic>
          <p:nvPicPr>
            <p:cNvPr id="712" name="Google Shape;712;p55" descr="A screenshot of a cell phone&#10;&#10;Description automatically generated"/>
            <p:cNvPicPr preferRelativeResize="0"/>
            <p:nvPr/>
          </p:nvPicPr>
          <p:blipFill rotWithShape="1">
            <a:blip r:embed="rId4">
              <a:alphaModFix/>
            </a:blip>
            <a:srcRect/>
            <a:stretch/>
          </p:blipFill>
          <p:spPr>
            <a:xfrm>
              <a:off x="6707392" y="5158108"/>
              <a:ext cx="1005840" cy="567815"/>
            </a:xfrm>
            <a:prstGeom prst="rect">
              <a:avLst/>
            </a:prstGeom>
            <a:noFill/>
            <a:ln>
              <a:noFill/>
            </a:ln>
          </p:spPr>
        </p:pic>
      </p:grpSp>
      <p:grpSp>
        <p:nvGrpSpPr>
          <p:cNvPr id="713" name="Google Shape;713;p55"/>
          <p:cNvGrpSpPr/>
          <p:nvPr/>
        </p:nvGrpSpPr>
        <p:grpSpPr>
          <a:xfrm>
            <a:off x="1701555" y="3804022"/>
            <a:ext cx="4764769" cy="2377440"/>
            <a:chOff x="177554" y="4041766"/>
            <a:chExt cx="4764769" cy="2377440"/>
          </a:xfrm>
        </p:grpSpPr>
        <p:pic>
          <p:nvPicPr>
            <p:cNvPr id="714" name="Google Shape;714;p55" descr="A screenshot of a cell phone&#10;&#10;Description automatically generated"/>
            <p:cNvPicPr preferRelativeResize="0"/>
            <p:nvPr/>
          </p:nvPicPr>
          <p:blipFill rotWithShape="1">
            <a:blip r:embed="rId5">
              <a:alphaModFix/>
            </a:blip>
            <a:srcRect t="9887" r="-3045"/>
            <a:stretch/>
          </p:blipFill>
          <p:spPr>
            <a:xfrm>
              <a:off x="177554" y="4041766"/>
              <a:ext cx="4764769" cy="2377440"/>
            </a:xfrm>
            <a:prstGeom prst="rect">
              <a:avLst/>
            </a:prstGeom>
            <a:noFill/>
            <a:ln w="9525" cap="flat" cmpd="sng">
              <a:solidFill>
                <a:srgbClr val="BFBFBF"/>
              </a:solidFill>
              <a:prstDash val="solid"/>
              <a:round/>
              <a:headEnd type="none" w="sm" len="sm"/>
              <a:tailEnd type="none" w="sm" len="sm"/>
            </a:ln>
          </p:spPr>
        </p:pic>
        <p:sp>
          <p:nvSpPr>
            <p:cNvPr id="715" name="Google Shape;715;p55"/>
            <p:cNvSpPr/>
            <p:nvPr/>
          </p:nvSpPr>
          <p:spPr>
            <a:xfrm>
              <a:off x="1509823" y="6188970"/>
              <a:ext cx="202019" cy="923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6" name="Google Shape;716;p55"/>
            <p:cNvSpPr/>
            <p:nvPr/>
          </p:nvSpPr>
          <p:spPr>
            <a:xfrm>
              <a:off x="2936447" y="6188969"/>
              <a:ext cx="202019" cy="923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7" name="Google Shape;717;p55"/>
            <p:cNvSpPr/>
            <p:nvPr/>
          </p:nvSpPr>
          <p:spPr>
            <a:xfrm>
              <a:off x="4317696" y="6188968"/>
              <a:ext cx="202019" cy="923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8" name="Google Shape;718;p55"/>
            <p:cNvSpPr txBox="1"/>
            <p:nvPr/>
          </p:nvSpPr>
          <p:spPr>
            <a:xfrm>
              <a:off x="1374854" y="6121842"/>
              <a:ext cx="44435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A5A5A5"/>
                  </a:solidFill>
                  <a:latin typeface="Calibri"/>
                  <a:ea typeface="Calibri"/>
                  <a:cs typeface="Calibri"/>
                  <a:sym typeface="Calibri"/>
                </a:rPr>
                <a:t>AFRO</a:t>
              </a:r>
              <a:endParaRPr sz="1400" b="0" i="0" u="none" strike="noStrike" cap="none">
                <a:solidFill>
                  <a:srgbClr val="000000"/>
                </a:solidFill>
                <a:latin typeface="Arial"/>
                <a:ea typeface="Arial"/>
                <a:cs typeface="Arial"/>
                <a:sym typeface="Arial"/>
              </a:endParaRPr>
            </a:p>
          </p:txBody>
        </p:sp>
        <p:sp>
          <p:nvSpPr>
            <p:cNvPr id="719" name="Google Shape;719;p55"/>
            <p:cNvSpPr txBox="1"/>
            <p:nvPr/>
          </p:nvSpPr>
          <p:spPr>
            <a:xfrm>
              <a:off x="2750470" y="6121842"/>
              <a:ext cx="47961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A5A5A5"/>
                  </a:solidFill>
                  <a:latin typeface="Calibri"/>
                  <a:ea typeface="Calibri"/>
                  <a:cs typeface="Calibri"/>
                  <a:sym typeface="Calibri"/>
                </a:rPr>
                <a:t>EMRO</a:t>
              </a:r>
              <a:endParaRPr sz="1400" b="0" i="0" u="none" strike="noStrike" cap="none">
                <a:solidFill>
                  <a:srgbClr val="000000"/>
                </a:solidFill>
                <a:latin typeface="Arial"/>
                <a:ea typeface="Arial"/>
                <a:cs typeface="Arial"/>
                <a:sym typeface="Arial"/>
              </a:endParaRPr>
            </a:p>
          </p:txBody>
        </p:sp>
        <p:sp>
          <p:nvSpPr>
            <p:cNvPr id="720" name="Google Shape;720;p55"/>
            <p:cNvSpPr txBox="1"/>
            <p:nvPr/>
          </p:nvSpPr>
          <p:spPr>
            <a:xfrm>
              <a:off x="4090149" y="6121842"/>
              <a:ext cx="50045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A5A5A5"/>
                  </a:solidFill>
                  <a:latin typeface="Calibri"/>
                  <a:ea typeface="Calibri"/>
                  <a:cs typeface="Calibri"/>
                  <a:sym typeface="Calibri"/>
                </a:rPr>
                <a:t>SEARO</a:t>
              </a:r>
              <a:endParaRPr sz="1400" b="0" i="0" u="none" strike="noStrike" cap="none">
                <a:solidFill>
                  <a:srgbClr val="000000"/>
                </a:solidFill>
                <a:latin typeface="Arial"/>
                <a:ea typeface="Arial"/>
                <a:cs typeface="Arial"/>
                <a:sym typeface="Arial"/>
              </a:endParaRPr>
            </a:p>
          </p:txBody>
        </p:sp>
      </p:grpSp>
      <p:pic>
        <p:nvPicPr>
          <p:cNvPr id="721" name="Google Shape;721;p55" descr="A close up of a map&#10;&#10;Description automatically generated"/>
          <p:cNvPicPr preferRelativeResize="0"/>
          <p:nvPr/>
        </p:nvPicPr>
        <p:blipFill rotWithShape="1">
          <a:blip r:embed="rId6">
            <a:alphaModFix/>
          </a:blip>
          <a:srcRect t="16780"/>
          <a:stretch/>
        </p:blipFill>
        <p:spPr>
          <a:xfrm>
            <a:off x="1696048" y="1196608"/>
            <a:ext cx="4572000" cy="2473809"/>
          </a:xfrm>
          <a:prstGeom prst="rect">
            <a:avLst/>
          </a:prstGeom>
          <a:noFill/>
          <a:ln w="9525" cap="flat" cmpd="sng">
            <a:solidFill>
              <a:srgbClr val="BFBFBF"/>
            </a:solidFill>
            <a:prstDash val="solid"/>
            <a:round/>
            <a:headEnd type="none" w="sm" len="sm"/>
            <a:tailEnd type="none" w="sm" len="sm"/>
          </a:ln>
        </p:spPr>
      </p:pic>
      <p:sp>
        <p:nvSpPr>
          <p:cNvPr id="722" name="Google Shape;722;p55"/>
          <p:cNvSpPr txBox="1"/>
          <p:nvPr/>
        </p:nvSpPr>
        <p:spPr>
          <a:xfrm>
            <a:off x="6363019" y="1095378"/>
            <a:ext cx="4994595" cy="22467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Arial"/>
              <a:buChar char="•"/>
            </a:pPr>
            <a:r>
              <a:rPr lang="en-US" sz="2000" b="1" i="0" u="none" strike="noStrike" cap="none" dirty="0">
                <a:solidFill>
                  <a:schemeClr val="dk1"/>
                </a:solidFill>
                <a:latin typeface="Calibri" panose="020F0502020204030204" pitchFamily="34" charset="0"/>
                <a:ea typeface="Calibri"/>
                <a:cs typeface="Calibri" panose="020F0502020204030204" pitchFamily="34" charset="0"/>
                <a:sym typeface="Calibri"/>
              </a:rPr>
              <a:t>Non-polio AFP rates have decreased in April 2020 compared to April 2019</a:t>
            </a:r>
            <a:endParaRPr sz="2000" b="1"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285750" algn="l" rtl="0">
              <a:lnSpc>
                <a:spcPct val="100000"/>
              </a:lnSpc>
              <a:spcBef>
                <a:spcPts val="600"/>
              </a:spcBef>
              <a:spcAft>
                <a:spcPts val="0"/>
              </a:spcAft>
              <a:buClr>
                <a:schemeClr val="dk1"/>
              </a:buClr>
              <a:buSzPts val="1600"/>
              <a:buFont typeface="Arial"/>
              <a:buChar char="•"/>
            </a:pPr>
            <a:r>
              <a:rPr lang="en-U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percentage of ES sites reporting has decreased in March-May 2020 across regions, particularly in AFRO and EMRO</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285750" algn="l" rtl="0">
              <a:lnSpc>
                <a:spcPct val="100000"/>
              </a:lnSpc>
              <a:spcBef>
                <a:spcPts val="600"/>
              </a:spcBef>
              <a:spcAft>
                <a:spcPts val="0"/>
              </a:spcAft>
              <a:buClr>
                <a:schemeClr val="dk1"/>
              </a:buClr>
              <a:buSzPts val="1600"/>
              <a:buFont typeface="Arial"/>
              <a:buChar char="•"/>
            </a:pPr>
            <a:r>
              <a:rPr lang="en-U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Domestic and International specimen transport delays are impacting countries globally</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23" name="Google Shape;723;p55"/>
          <p:cNvSpPr txBox="1"/>
          <p:nvPr/>
        </p:nvSpPr>
        <p:spPr>
          <a:xfrm>
            <a:off x="7352735" y="6343737"/>
            <a:ext cx="241444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Source: COVID Flags dashboard (POLIS)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56"/>
          <p:cNvSpPr txBox="1">
            <a:spLocks noGrp="1"/>
          </p:cNvSpPr>
          <p:nvPr>
            <p:ph type="body" idx="1"/>
          </p:nvPr>
        </p:nvSpPr>
        <p:spPr>
          <a:xfrm>
            <a:off x="2035562" y="1858478"/>
            <a:ext cx="7886700" cy="3263504"/>
          </a:xfrm>
          <a:prstGeom prst="rect">
            <a:avLst/>
          </a:prstGeom>
          <a:noFill/>
          <a:ln>
            <a:noFill/>
          </a:ln>
        </p:spPr>
        <p:txBody>
          <a:bodyPr spcFirstLastPara="1" wrap="square" lIns="91425" tIns="45700" rIns="91425" bIns="45700" anchor="t" anchorCtr="0">
            <a:normAutofit/>
          </a:bodyPr>
          <a:lstStyle/>
          <a:p>
            <a:pPr marL="742950" lvl="1" indent="-107950" algn="l" rtl="0">
              <a:lnSpc>
                <a:spcPct val="100000"/>
              </a:lnSpc>
              <a:spcBef>
                <a:spcPts val="0"/>
              </a:spcBef>
              <a:spcAft>
                <a:spcPts val="0"/>
              </a:spcAft>
              <a:buClr>
                <a:schemeClr val="dk1"/>
              </a:buClr>
              <a:buSzPts val="2800"/>
              <a:buNone/>
            </a:pPr>
            <a:endParaRPr/>
          </a:p>
          <a:p>
            <a:pPr marL="742950" lvl="1" indent="-107950" algn="l" rtl="0">
              <a:lnSpc>
                <a:spcPct val="100000"/>
              </a:lnSpc>
              <a:spcBef>
                <a:spcPts val="560"/>
              </a:spcBef>
              <a:spcAft>
                <a:spcPts val="0"/>
              </a:spcAft>
              <a:buClr>
                <a:schemeClr val="dk1"/>
              </a:buClr>
              <a:buSzPts val="2800"/>
              <a:buNone/>
            </a:pPr>
            <a:endParaRPr/>
          </a:p>
        </p:txBody>
      </p:sp>
      <p:pic>
        <p:nvPicPr>
          <p:cNvPr id="729" name="Google Shape;729;p56"/>
          <p:cNvPicPr preferRelativeResize="0"/>
          <p:nvPr/>
        </p:nvPicPr>
        <p:blipFill rotWithShape="1">
          <a:blip r:embed="rId3">
            <a:alphaModFix/>
          </a:blip>
          <a:srcRect/>
          <a:stretch/>
        </p:blipFill>
        <p:spPr>
          <a:xfrm>
            <a:off x="6553291" y="1534949"/>
            <a:ext cx="4048955" cy="2381962"/>
          </a:xfrm>
          <a:prstGeom prst="rect">
            <a:avLst/>
          </a:prstGeom>
          <a:noFill/>
          <a:ln>
            <a:noFill/>
          </a:ln>
        </p:spPr>
      </p:pic>
      <p:pic>
        <p:nvPicPr>
          <p:cNvPr id="730" name="Google Shape;730;p56"/>
          <p:cNvPicPr preferRelativeResize="0"/>
          <p:nvPr/>
        </p:nvPicPr>
        <p:blipFill rotWithShape="1">
          <a:blip r:embed="rId4">
            <a:alphaModFix/>
          </a:blip>
          <a:srcRect/>
          <a:stretch/>
        </p:blipFill>
        <p:spPr>
          <a:xfrm>
            <a:off x="6660644" y="3971089"/>
            <a:ext cx="3834251" cy="1856402"/>
          </a:xfrm>
          <a:prstGeom prst="rect">
            <a:avLst/>
          </a:prstGeom>
          <a:noFill/>
          <a:ln>
            <a:noFill/>
          </a:ln>
        </p:spPr>
      </p:pic>
      <p:sp>
        <p:nvSpPr>
          <p:cNvPr id="731" name="Google Shape;731;p56"/>
          <p:cNvSpPr/>
          <p:nvPr/>
        </p:nvSpPr>
        <p:spPr>
          <a:xfrm>
            <a:off x="1643679" y="1705661"/>
            <a:ext cx="4939190" cy="3231654"/>
          </a:xfrm>
          <a:prstGeom prst="rect">
            <a:avLst/>
          </a:prstGeom>
          <a:noFill/>
          <a:ln>
            <a:noFill/>
          </a:ln>
        </p:spPr>
        <p:txBody>
          <a:bodyPr spcFirstLastPara="1" wrap="square" lIns="68575" tIns="0" rIns="68575" bIns="0" anchor="ctr" anchorCtr="0">
            <a:spAutoFit/>
          </a:bodyPr>
          <a:lstStyle/>
          <a:p>
            <a:pPr marL="0" marR="0" lvl="0" indent="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00000"/>
                </a:solidFill>
                <a:latin typeface="Arial"/>
                <a:ea typeface="Arial"/>
                <a:cs typeface="Arial"/>
                <a:sym typeface="Arial"/>
              </a:rPr>
              <a:t>Immunization</a:t>
            </a:r>
            <a:r>
              <a:rPr lang="en-US" sz="1800" b="0" i="0" u="none" strike="noStrike" cap="none">
                <a:solidFill>
                  <a:srgbClr val="000000"/>
                </a:solidFill>
                <a:latin typeface="Arial"/>
                <a:ea typeface="Arial"/>
                <a:cs typeface="Arial"/>
                <a:sym typeface="Arial"/>
              </a:rPr>
              <a:t>: pause in polio SIAs starting March 2020. Many cVDPV2 outbreaks unaddressed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00000"/>
                </a:solidFill>
                <a:latin typeface="Arial"/>
                <a:ea typeface="Arial"/>
                <a:cs typeface="Arial"/>
                <a:sym typeface="Arial"/>
              </a:rPr>
              <a:t>Surveillance</a:t>
            </a:r>
            <a:r>
              <a:rPr lang="en-US" sz="1800" b="0" i="0" u="none" strike="noStrike" cap="none">
                <a:solidFill>
                  <a:srgbClr val="000000"/>
                </a:solidFill>
                <a:latin typeface="Arial"/>
                <a:ea typeface="Arial"/>
                <a:cs typeface="Arial"/>
                <a:sym typeface="Arial"/>
              </a:rPr>
              <a:t>: Decreases in NP-AFP rates and delays in sample shipment impair ability to assess risk.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3. Epidemiology: </a:t>
            </a:r>
            <a:r>
              <a:rPr lang="en-US" sz="1800" b="0" i="0" u="none" strike="noStrike" cap="none">
                <a:solidFill>
                  <a:srgbClr val="000000"/>
                </a:solidFill>
                <a:latin typeface="Arial"/>
                <a:ea typeface="Arial"/>
                <a:cs typeface="Arial"/>
                <a:sym typeface="Arial"/>
              </a:rPr>
              <a:t>Social distancing measures being relaxed across the Region. </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COVID-19 case increase may further delay resumption of campaigns. </a:t>
            </a:r>
            <a:endParaRPr sz="1400" b="0" i="0" u="none" strike="noStrike" cap="none">
              <a:solidFill>
                <a:srgbClr val="000000"/>
              </a:solidFill>
              <a:latin typeface="Arial"/>
              <a:ea typeface="Arial"/>
              <a:cs typeface="Arial"/>
              <a:sym typeface="Arial"/>
            </a:endParaRPr>
          </a:p>
        </p:txBody>
      </p:sp>
      <p:sp>
        <p:nvSpPr>
          <p:cNvPr id="732" name="Google Shape;732;p56"/>
          <p:cNvSpPr txBox="1"/>
          <p:nvPr/>
        </p:nvSpPr>
        <p:spPr>
          <a:xfrm>
            <a:off x="7128597" y="4073717"/>
            <a:ext cx="2497158"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Calibri"/>
                <a:ea typeface="Calibri"/>
                <a:cs typeface="Calibri"/>
                <a:sym typeface="Calibri"/>
              </a:rPr>
              <a:t>AFP Cases Pending Classification</a:t>
            </a:r>
            <a:endParaRPr sz="1400" b="0" i="0" u="none" strike="noStrike" cap="none">
              <a:solidFill>
                <a:srgbClr val="000000"/>
              </a:solidFill>
              <a:latin typeface="Arial"/>
              <a:ea typeface="Arial"/>
              <a:cs typeface="Arial"/>
              <a:sym typeface="Arial"/>
            </a:endParaRPr>
          </a:p>
        </p:txBody>
      </p:sp>
      <p:sp>
        <p:nvSpPr>
          <p:cNvPr id="733" name="Google Shape;733;p56"/>
          <p:cNvSpPr txBox="1"/>
          <p:nvPr/>
        </p:nvSpPr>
        <p:spPr>
          <a:xfrm>
            <a:off x="7128597" y="1254195"/>
            <a:ext cx="32133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NP-AFP Rate April 2020 compared to April 2019</a:t>
            </a:r>
            <a:endParaRPr sz="1400" b="0" i="0" u="none" strike="noStrike" cap="none">
              <a:solidFill>
                <a:srgbClr val="000000"/>
              </a:solidFill>
              <a:latin typeface="Arial"/>
              <a:ea typeface="Arial"/>
              <a:cs typeface="Arial"/>
              <a:sym typeface="Arial"/>
            </a:endParaRPr>
          </a:p>
        </p:txBody>
      </p:sp>
      <p:sp>
        <p:nvSpPr>
          <p:cNvPr id="734" name="Google Shape;734;p56"/>
          <p:cNvSpPr txBox="1"/>
          <p:nvPr/>
        </p:nvSpPr>
        <p:spPr>
          <a:xfrm>
            <a:off x="6913763" y="5901500"/>
            <a:ext cx="292682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rgbClr val="000000"/>
                </a:solidFill>
                <a:latin typeface="Calibri"/>
                <a:ea typeface="Calibri"/>
                <a:cs typeface="Calibri"/>
                <a:sym typeface="Calibri"/>
              </a:rPr>
              <a:t>Source: COVID Flags dashboard (POLIS)</a:t>
            </a:r>
            <a:endParaRPr sz="1400" b="0" i="0" u="none" strike="noStrike" cap="none">
              <a:solidFill>
                <a:srgbClr val="000000"/>
              </a:solidFill>
              <a:latin typeface="Arial"/>
              <a:ea typeface="Arial"/>
              <a:cs typeface="Arial"/>
              <a:sym typeface="Arial"/>
            </a:endParaRPr>
          </a:p>
        </p:txBody>
      </p:sp>
      <p:sp>
        <p:nvSpPr>
          <p:cNvPr id="735" name="Google Shape;735;p56"/>
          <p:cNvSpPr txBox="1"/>
          <p:nvPr/>
        </p:nvSpPr>
        <p:spPr>
          <a:xfrm>
            <a:off x="1594882" y="5665909"/>
            <a:ext cx="4958409" cy="323165"/>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Restart of activities under discussion with countries</a:t>
            </a:r>
            <a:endParaRPr sz="1500" b="1" i="0" u="none" strike="noStrike" cap="none">
              <a:solidFill>
                <a:srgbClr val="000000"/>
              </a:solidFill>
              <a:highlight>
                <a:srgbClr val="FFFF00"/>
              </a:highlight>
              <a:latin typeface="Arial"/>
              <a:ea typeface="Arial"/>
              <a:cs typeface="Arial"/>
              <a:sym typeface="Arial"/>
            </a:endParaRPr>
          </a:p>
        </p:txBody>
      </p:sp>
      <p:sp>
        <p:nvSpPr>
          <p:cNvPr id="736" name="Google Shape;736;p56"/>
          <p:cNvSpPr/>
          <p:nvPr/>
        </p:nvSpPr>
        <p:spPr>
          <a:xfrm>
            <a:off x="2344758" y="516603"/>
            <a:ext cx="726830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E46C0A"/>
                </a:solidFill>
                <a:latin typeface="Calibri"/>
                <a:ea typeface="Calibri"/>
                <a:cs typeface="Calibri"/>
                <a:sym typeface="Calibri"/>
              </a:rPr>
              <a:t>Impact of COVID-19 Pandemic in AFRO</a:t>
            </a:r>
            <a:endParaRPr sz="3200" b="0" i="0" u="none" strike="noStrike" cap="none">
              <a:solidFill>
                <a:srgbClr val="E46C0A"/>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57"/>
          <p:cNvPicPr preferRelativeResize="0"/>
          <p:nvPr/>
        </p:nvPicPr>
        <p:blipFill rotWithShape="1">
          <a:blip r:embed="rId3">
            <a:alphaModFix/>
          </a:blip>
          <a:srcRect l="4070" r="6470"/>
          <a:stretch/>
        </p:blipFill>
        <p:spPr>
          <a:xfrm>
            <a:off x="5488438" y="1681730"/>
            <a:ext cx="5103738" cy="4037330"/>
          </a:xfrm>
          <a:prstGeom prst="rect">
            <a:avLst/>
          </a:prstGeom>
          <a:noFill/>
          <a:ln>
            <a:noFill/>
          </a:ln>
        </p:spPr>
      </p:pic>
      <p:sp>
        <p:nvSpPr>
          <p:cNvPr id="742" name="Google Shape;742;p57"/>
          <p:cNvSpPr txBox="1">
            <a:spLocks noGrp="1"/>
          </p:cNvSpPr>
          <p:nvPr>
            <p:ph type="title"/>
          </p:nvPr>
        </p:nvSpPr>
        <p:spPr>
          <a:xfrm>
            <a:off x="1617270" y="772145"/>
            <a:ext cx="8974907" cy="657918"/>
          </a:xfrm>
          <a:prstGeom prst="rect">
            <a:avLst/>
          </a:prstGeom>
          <a:solidFill>
            <a:srgbClr val="0070C0"/>
          </a:solid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400"/>
              <a:buNone/>
            </a:pPr>
            <a:r>
              <a:rPr lang="en-US" sz="2400" b="1" dirty="0">
                <a:solidFill>
                  <a:schemeClr val="bg1"/>
                </a:solidFill>
              </a:rPr>
              <a:t>Impact of COVID-19</a:t>
            </a:r>
            <a:r>
              <a:rPr lang="en-US" sz="2250" b="1" dirty="0">
                <a:solidFill>
                  <a:schemeClr val="bg1"/>
                </a:solidFill>
              </a:rPr>
              <a:t> : </a:t>
            </a:r>
            <a:br>
              <a:rPr lang="en-US" sz="2250" b="1" dirty="0">
                <a:solidFill>
                  <a:schemeClr val="bg1"/>
                </a:solidFill>
              </a:rPr>
            </a:br>
            <a:r>
              <a:rPr lang="en-US" sz="2250" b="1" dirty="0">
                <a:solidFill>
                  <a:schemeClr val="bg1"/>
                </a:solidFill>
              </a:rPr>
              <a:t>Samples pending shipment to GPLN as at 5</a:t>
            </a:r>
            <a:r>
              <a:rPr lang="en-US" sz="2250" b="1" baseline="30000" dirty="0">
                <a:solidFill>
                  <a:schemeClr val="bg1"/>
                </a:solidFill>
              </a:rPr>
              <a:t>th</a:t>
            </a:r>
            <a:r>
              <a:rPr lang="en-US" sz="2250" b="1" dirty="0">
                <a:solidFill>
                  <a:schemeClr val="bg1"/>
                </a:solidFill>
              </a:rPr>
              <a:t> June 2020</a:t>
            </a:r>
            <a:endParaRPr dirty="0">
              <a:solidFill>
                <a:schemeClr val="bg1"/>
              </a:solidFill>
            </a:endParaRPr>
          </a:p>
        </p:txBody>
      </p:sp>
      <p:graphicFrame>
        <p:nvGraphicFramePr>
          <p:cNvPr id="743" name="Google Shape;743;p57"/>
          <p:cNvGraphicFramePr/>
          <p:nvPr/>
        </p:nvGraphicFramePr>
        <p:xfrm>
          <a:off x="1617270" y="1631091"/>
          <a:ext cx="3889525" cy="4627175"/>
        </p:xfrm>
        <a:graphic>
          <a:graphicData uri="http://schemas.openxmlformats.org/drawingml/2006/table">
            <a:tbl>
              <a:tblPr>
                <a:noFill/>
                <a:tableStyleId>{72C65A27-ED5A-423E-99BC-94917456A509}</a:tableStyleId>
              </a:tblPr>
              <a:tblGrid>
                <a:gridCol w="1453375">
                  <a:extLst>
                    <a:ext uri="{9D8B030D-6E8A-4147-A177-3AD203B41FA5}">
                      <a16:colId xmlns:a16="http://schemas.microsoft.com/office/drawing/2014/main" val="20000"/>
                    </a:ext>
                  </a:extLst>
                </a:gridCol>
                <a:gridCol w="996600">
                  <a:extLst>
                    <a:ext uri="{9D8B030D-6E8A-4147-A177-3AD203B41FA5}">
                      <a16:colId xmlns:a16="http://schemas.microsoft.com/office/drawing/2014/main" val="20001"/>
                    </a:ext>
                  </a:extLst>
                </a:gridCol>
                <a:gridCol w="885875">
                  <a:extLst>
                    <a:ext uri="{9D8B030D-6E8A-4147-A177-3AD203B41FA5}">
                      <a16:colId xmlns:a16="http://schemas.microsoft.com/office/drawing/2014/main" val="20002"/>
                    </a:ext>
                  </a:extLst>
                </a:gridCol>
                <a:gridCol w="553675">
                  <a:extLst>
                    <a:ext uri="{9D8B030D-6E8A-4147-A177-3AD203B41FA5}">
                      <a16:colId xmlns:a16="http://schemas.microsoft.com/office/drawing/2014/main" val="20003"/>
                    </a:ext>
                  </a:extLst>
                </a:gridCol>
              </a:tblGrid>
              <a:tr h="204250">
                <a:tc>
                  <a:txBody>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Country</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 AFP samples</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 ES samples</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Total</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Guinea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161</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10</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171</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01"/>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Nigeria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144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38</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182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Angola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88</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115</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85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Democratic Republic of the Congo</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137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137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Malawi</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71</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71</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Madagascar</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52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52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Niger</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36</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8</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Uganda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34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38</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Congo</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Benin</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15</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Gambia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10</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10</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Burkina Faso</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9</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3</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Equatorial Guinea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Mozambique</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3485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United Republic of Tanzania</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Chad</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7</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Eswatini</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South Sudan</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Gabon</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19"/>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Burundi</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Lesotho</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21"/>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Guinea-Bissau</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2</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2"/>
                  </a:ext>
                </a:extLst>
              </a:tr>
              <a:tr h="1774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Total</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826</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104</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930</a:t>
                      </a:r>
                      <a:endParaRPr sz="1400" u="none" strike="noStrike" cap="none"/>
                    </a:p>
                  </a:txBody>
                  <a:tcPr marL="6225" marR="6225" marT="62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23"/>
                  </a:ext>
                </a:extLst>
              </a:tr>
            </a:tbl>
          </a:graphicData>
        </a:graphic>
      </p:graphicFrame>
      <p:pic>
        <p:nvPicPr>
          <p:cNvPr id="744" name="Google Shape;744;p57"/>
          <p:cNvPicPr preferRelativeResize="0">
            <a:picLocks noGrp="1"/>
          </p:cNvPicPr>
          <p:nvPr>
            <p:ph type="body" idx="1"/>
          </p:nvPr>
        </p:nvPicPr>
        <p:blipFill rotWithShape="1">
          <a:blip r:embed="rId3">
            <a:alphaModFix/>
          </a:blip>
          <a:srcRect l="4070" r="6470"/>
          <a:stretch/>
        </p:blipFill>
        <p:spPr>
          <a:xfrm>
            <a:off x="5799536" y="1594248"/>
            <a:ext cx="4792641" cy="3791236"/>
          </a:xfrm>
          <a:prstGeom prst="rect">
            <a:avLst/>
          </a:prstGeom>
          <a:noFill/>
          <a:ln>
            <a:noFill/>
          </a:ln>
        </p:spPr>
      </p:pic>
      <p:sp>
        <p:nvSpPr>
          <p:cNvPr id="745" name="Google Shape;745;p57"/>
          <p:cNvSpPr txBox="1"/>
          <p:nvPr/>
        </p:nvSpPr>
        <p:spPr>
          <a:xfrm>
            <a:off x="5799535" y="5713854"/>
            <a:ext cx="4140116" cy="30008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Calibri"/>
                <a:ea typeface="Calibri"/>
                <a:cs typeface="Calibri"/>
                <a:sym typeface="Calibri"/>
              </a:rPr>
              <a:t>Outbreak Countries Pending Samples AFP-826, ES - 104</a:t>
            </a:r>
            <a:endParaRPr sz="1350" b="1" i="0" u="none" strike="noStrike" cap="none">
              <a:solidFill>
                <a:srgbClr val="000000"/>
              </a:solidFill>
              <a:latin typeface="Calibri"/>
              <a:ea typeface="Calibri"/>
              <a:cs typeface="Calibri"/>
              <a:sym typeface="Calibri"/>
            </a:endParaRPr>
          </a:p>
        </p:txBody>
      </p:sp>
      <p:sp>
        <p:nvSpPr>
          <p:cNvPr id="746" name="Google Shape;746;p57"/>
          <p:cNvSpPr txBox="1"/>
          <p:nvPr/>
        </p:nvSpPr>
        <p:spPr>
          <a:xfrm>
            <a:off x="7420709" y="30011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6"/>
          <p:cNvPicPr preferRelativeResize="0"/>
          <p:nvPr/>
        </p:nvPicPr>
        <p:blipFill rotWithShape="1">
          <a:blip r:embed="rId3">
            <a:alphaModFix/>
          </a:blip>
          <a:srcRect/>
          <a:stretch/>
        </p:blipFill>
        <p:spPr>
          <a:xfrm>
            <a:off x="0" y="5875967"/>
            <a:ext cx="7781756" cy="906750"/>
          </a:xfrm>
          <a:prstGeom prst="rect">
            <a:avLst/>
          </a:prstGeom>
          <a:noFill/>
          <a:ln>
            <a:noFill/>
          </a:ln>
        </p:spPr>
      </p:pic>
      <p:sp>
        <p:nvSpPr>
          <p:cNvPr id="112" name="Google Shape;112;p6"/>
          <p:cNvSpPr txBox="1">
            <a:spLocks noGrp="1"/>
          </p:cNvSpPr>
          <p:nvPr>
            <p:ph type="title"/>
          </p:nvPr>
        </p:nvSpPr>
        <p:spPr>
          <a:xfrm>
            <a:off x="537174" y="426313"/>
            <a:ext cx="10660443"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b="1">
                <a:solidFill>
                  <a:srgbClr val="E36C09"/>
                </a:solidFill>
              </a:rPr>
              <a:t>Overall / Immediate Program Adaptation</a:t>
            </a:r>
            <a:endParaRPr sz="4800" b="1">
              <a:solidFill>
                <a:srgbClr val="E36C09"/>
              </a:solidFill>
            </a:endParaRPr>
          </a:p>
        </p:txBody>
      </p:sp>
      <p:sp>
        <p:nvSpPr>
          <p:cNvPr id="113" name="Google Shape;113;p6"/>
          <p:cNvSpPr txBox="1">
            <a:spLocks noGrp="1"/>
          </p:cNvSpPr>
          <p:nvPr>
            <p:ph type="body" idx="1"/>
          </p:nvPr>
        </p:nvSpPr>
        <p:spPr>
          <a:xfrm>
            <a:off x="487151" y="1811867"/>
            <a:ext cx="7088637" cy="4134065"/>
          </a:xfrm>
          <a:prstGeom prst="rect">
            <a:avLst/>
          </a:prstGeom>
          <a:noFill/>
          <a:ln>
            <a:noFill/>
          </a:ln>
        </p:spPr>
        <p:txBody>
          <a:bodyPr spcFirstLastPara="1" wrap="square" lIns="91425" tIns="45700" rIns="91425" bIns="45700" anchor="t" anchorCtr="0">
            <a:normAutofit/>
          </a:bodyPr>
          <a:lstStyle/>
          <a:p>
            <a:pPr marL="342900" lvl="0" indent="-342900" algn="l" rtl="0">
              <a:lnSpc>
                <a:spcPct val="70000"/>
              </a:lnSpc>
              <a:spcBef>
                <a:spcPts val="0"/>
              </a:spcBef>
              <a:spcAft>
                <a:spcPts val="0"/>
              </a:spcAft>
              <a:buClr>
                <a:schemeClr val="dk1"/>
              </a:buClr>
              <a:buSzPts val="2720"/>
              <a:buChar char="•"/>
            </a:pPr>
            <a:r>
              <a:rPr lang="en-US" sz="2720" b="1">
                <a:latin typeface="Calibri"/>
                <a:ea typeface="Calibri"/>
                <a:cs typeface="Calibri"/>
                <a:sym typeface="Calibri"/>
              </a:rPr>
              <a:t>Initial GPEI POB guidance (24 March)</a:t>
            </a:r>
            <a:endParaRPr/>
          </a:p>
          <a:p>
            <a:pPr marL="742950" lvl="1" indent="-285750" algn="l" rtl="0">
              <a:lnSpc>
                <a:spcPct val="70000"/>
              </a:lnSpc>
              <a:spcBef>
                <a:spcPts val="1200"/>
              </a:spcBef>
              <a:spcAft>
                <a:spcPts val="0"/>
              </a:spcAft>
              <a:buClr>
                <a:schemeClr val="dk1"/>
              </a:buClr>
              <a:buSzPts val="2040"/>
              <a:buChar char="–"/>
            </a:pPr>
            <a:r>
              <a:rPr lang="en-US" sz="2040">
                <a:latin typeface="Calibri"/>
                <a:ea typeface="Calibri"/>
                <a:cs typeface="Calibri"/>
                <a:sym typeface="Calibri"/>
              </a:rPr>
              <a:t>suspend all immunization activities </a:t>
            </a:r>
            <a:r>
              <a:rPr lang="en-US" sz="2040" i="1">
                <a:latin typeface="Calibri"/>
                <a:ea typeface="Calibri"/>
                <a:cs typeface="Calibri"/>
                <a:sym typeface="Calibri"/>
              </a:rPr>
              <a:t>in alignment with WHO global guidance on response to COVID-19</a:t>
            </a:r>
            <a:endParaRPr/>
          </a:p>
          <a:p>
            <a:pPr marL="742950" lvl="1" indent="-285750" algn="l" rtl="0">
              <a:lnSpc>
                <a:spcPct val="70000"/>
              </a:lnSpc>
              <a:spcBef>
                <a:spcPts val="1200"/>
              </a:spcBef>
              <a:spcAft>
                <a:spcPts val="0"/>
              </a:spcAft>
              <a:buClr>
                <a:schemeClr val="dk1"/>
              </a:buClr>
              <a:buSzPts val="2040"/>
              <a:buChar char="–"/>
            </a:pPr>
            <a:r>
              <a:rPr lang="en-US" sz="2040">
                <a:latin typeface="Calibri"/>
                <a:ea typeface="Calibri"/>
                <a:cs typeface="Calibri"/>
                <a:sym typeface="Calibri"/>
              </a:rPr>
              <a:t>critical functions such as PV surveillance should continue</a:t>
            </a:r>
            <a:endParaRPr sz="2040" strike="sngStrike">
              <a:latin typeface="Calibri"/>
              <a:ea typeface="Calibri"/>
              <a:cs typeface="Calibri"/>
              <a:sym typeface="Calibri"/>
            </a:endParaRPr>
          </a:p>
          <a:p>
            <a:pPr marL="342900" lvl="0" indent="-342900" algn="l" rtl="0">
              <a:lnSpc>
                <a:spcPct val="70000"/>
              </a:lnSpc>
              <a:spcBef>
                <a:spcPts val="1200"/>
              </a:spcBef>
              <a:spcAft>
                <a:spcPts val="0"/>
              </a:spcAft>
              <a:buClr>
                <a:schemeClr val="dk1"/>
              </a:buClr>
              <a:buSzPts val="2380"/>
              <a:buChar char="•"/>
            </a:pPr>
            <a:r>
              <a:rPr lang="en-US" sz="2380" b="1">
                <a:latin typeface="Calibri"/>
                <a:ea typeface="Calibri"/>
                <a:cs typeface="Calibri"/>
                <a:sym typeface="Calibri"/>
              </a:rPr>
              <a:t>GPEI capacities supporting the pandemic response</a:t>
            </a:r>
            <a:endParaRPr/>
          </a:p>
          <a:p>
            <a:pPr marL="742950" lvl="1" indent="-285750" algn="l" rtl="0">
              <a:lnSpc>
                <a:spcPct val="70000"/>
              </a:lnSpc>
              <a:spcBef>
                <a:spcPts val="1200"/>
              </a:spcBef>
              <a:spcAft>
                <a:spcPts val="0"/>
              </a:spcAft>
              <a:buClr>
                <a:schemeClr val="dk1"/>
              </a:buClr>
              <a:buSzPts val="2040"/>
              <a:buChar char="–"/>
            </a:pPr>
            <a:r>
              <a:rPr lang="en-US" sz="2040">
                <a:latin typeface="Calibri"/>
                <a:ea typeface="Calibri"/>
                <a:cs typeface="Calibri"/>
                <a:sym typeface="Calibri"/>
              </a:rPr>
              <a:t>Surveillance, GPLN, data management, risk communication</a:t>
            </a:r>
            <a:endParaRPr/>
          </a:p>
          <a:p>
            <a:pPr marL="742950" lvl="1" indent="-285750" algn="l" rtl="0">
              <a:lnSpc>
                <a:spcPct val="70000"/>
              </a:lnSpc>
              <a:spcBef>
                <a:spcPts val="1200"/>
              </a:spcBef>
              <a:spcAft>
                <a:spcPts val="0"/>
              </a:spcAft>
              <a:buClr>
                <a:schemeClr val="dk1"/>
              </a:buClr>
              <a:buSzPts val="2040"/>
              <a:buChar char="–"/>
            </a:pPr>
            <a:r>
              <a:rPr lang="en-US" sz="2040">
                <a:latin typeface="Calibri"/>
                <a:ea typeface="Calibri"/>
                <a:cs typeface="Calibri"/>
                <a:sym typeface="Calibri"/>
              </a:rPr>
              <a:t>&gt;31k staffs / contractors</a:t>
            </a:r>
            <a:endParaRPr/>
          </a:p>
          <a:p>
            <a:pPr marL="342900" lvl="0" indent="-342900" algn="l" rtl="0">
              <a:lnSpc>
                <a:spcPct val="70000"/>
              </a:lnSpc>
              <a:spcBef>
                <a:spcPts val="1200"/>
              </a:spcBef>
              <a:spcAft>
                <a:spcPts val="0"/>
              </a:spcAft>
              <a:buClr>
                <a:schemeClr val="dk1"/>
              </a:buClr>
              <a:buSzPts val="2380"/>
              <a:buChar char="•"/>
            </a:pPr>
            <a:r>
              <a:rPr lang="en-US" sz="2380" b="1">
                <a:latin typeface="Calibri"/>
                <a:ea typeface="Calibri"/>
                <a:cs typeface="Calibri"/>
                <a:sym typeface="Calibri"/>
              </a:rPr>
              <a:t>SC established </a:t>
            </a:r>
            <a:r>
              <a:rPr lang="en-US" sz="2380" b="1" i="1">
                <a:latin typeface="Calibri"/>
                <a:ea typeface="Calibri"/>
                <a:cs typeface="Calibri"/>
                <a:sym typeface="Calibri"/>
              </a:rPr>
              <a:t>a ‘continuity Planning &amp; Facilitation Group (PFG)’</a:t>
            </a:r>
            <a:endParaRPr/>
          </a:p>
          <a:p>
            <a:pPr marL="742950" lvl="1" indent="-285750" algn="l" rtl="0">
              <a:lnSpc>
                <a:spcPct val="70000"/>
              </a:lnSpc>
              <a:spcBef>
                <a:spcPts val="1200"/>
              </a:spcBef>
              <a:spcAft>
                <a:spcPts val="0"/>
              </a:spcAft>
              <a:buClr>
                <a:schemeClr val="dk1"/>
              </a:buClr>
              <a:buSzPts val="2040"/>
              <a:buChar char="–"/>
            </a:pPr>
            <a:r>
              <a:rPr lang="en-US" sz="2040">
                <a:latin typeface="Calibri"/>
                <a:ea typeface="Calibri"/>
                <a:cs typeface="Calibri"/>
                <a:sym typeface="Calibri"/>
              </a:rPr>
              <a:t>to develop short term workplan &amp; coordinate efforts within GPEI &amp; with EI / other programs</a:t>
            </a:r>
            <a:endParaRPr sz="2040" i="1">
              <a:latin typeface="Calibri"/>
              <a:ea typeface="Calibri"/>
              <a:cs typeface="Calibri"/>
              <a:sym typeface="Calibri"/>
            </a:endParaRPr>
          </a:p>
        </p:txBody>
      </p:sp>
      <p:grpSp>
        <p:nvGrpSpPr>
          <p:cNvPr id="114" name="Google Shape;114;p6"/>
          <p:cNvGrpSpPr/>
          <p:nvPr/>
        </p:nvGrpSpPr>
        <p:grpSpPr>
          <a:xfrm>
            <a:off x="7729043" y="1822515"/>
            <a:ext cx="4344372" cy="2298838"/>
            <a:chOff x="7676035" y="1411706"/>
            <a:chExt cx="4344372" cy="2298838"/>
          </a:xfrm>
        </p:grpSpPr>
        <p:pic>
          <p:nvPicPr>
            <p:cNvPr id="115" name="Google Shape;115;p6"/>
            <p:cNvPicPr preferRelativeResize="0"/>
            <p:nvPr/>
          </p:nvPicPr>
          <p:blipFill rotWithShape="1">
            <a:blip r:embed="rId4">
              <a:alphaModFix/>
            </a:blip>
            <a:srcRect/>
            <a:stretch/>
          </p:blipFill>
          <p:spPr>
            <a:xfrm>
              <a:off x="7676035" y="1411706"/>
              <a:ext cx="4344372" cy="2298838"/>
            </a:xfrm>
            <a:prstGeom prst="rect">
              <a:avLst/>
            </a:prstGeom>
            <a:noFill/>
            <a:ln w="9525" cap="flat" cmpd="sng">
              <a:solidFill>
                <a:srgbClr val="538CD5"/>
              </a:solidFill>
              <a:prstDash val="solid"/>
              <a:round/>
              <a:headEnd type="none" w="sm" len="sm"/>
              <a:tailEnd type="none" w="sm" len="sm"/>
            </a:ln>
          </p:spPr>
        </p:pic>
        <p:pic>
          <p:nvPicPr>
            <p:cNvPr id="116" name="Google Shape;116;p6"/>
            <p:cNvPicPr preferRelativeResize="0"/>
            <p:nvPr/>
          </p:nvPicPr>
          <p:blipFill rotWithShape="1">
            <a:blip r:embed="rId5">
              <a:alphaModFix/>
            </a:blip>
            <a:srcRect l="2594" t="6252" r="7452" b="41508"/>
            <a:stretch/>
          </p:blipFill>
          <p:spPr>
            <a:xfrm>
              <a:off x="7728748" y="3266934"/>
              <a:ext cx="2326051" cy="443610"/>
            </a:xfrm>
            <a:prstGeom prst="rect">
              <a:avLst/>
            </a:prstGeom>
            <a:noFill/>
            <a:ln w="9525" cap="flat" cmpd="sng">
              <a:solidFill>
                <a:srgbClr val="538CD5"/>
              </a:solidFill>
              <a:prstDash val="solid"/>
              <a:round/>
              <a:headEnd type="none" w="sm" len="sm"/>
              <a:tailEnd type="none" w="sm" len="sm"/>
            </a:ln>
          </p:spPr>
        </p:pic>
      </p:grpSp>
      <p:pic>
        <p:nvPicPr>
          <p:cNvPr id="117" name="Google Shape;117;p6"/>
          <p:cNvPicPr preferRelativeResize="0"/>
          <p:nvPr/>
        </p:nvPicPr>
        <p:blipFill rotWithShape="1">
          <a:blip r:embed="rId6">
            <a:alphaModFix/>
          </a:blip>
          <a:srcRect/>
          <a:stretch/>
        </p:blipFill>
        <p:spPr>
          <a:xfrm>
            <a:off x="7737528" y="4176814"/>
            <a:ext cx="4347293" cy="2592939"/>
          </a:xfrm>
          <a:prstGeom prst="rect">
            <a:avLst/>
          </a:prstGeom>
          <a:noFill/>
          <a:ln w="9525" cap="flat" cmpd="sng">
            <a:solidFill>
              <a:srgbClr val="538CD5"/>
            </a:solidFill>
            <a:prstDash val="solid"/>
            <a:round/>
            <a:headEnd type="none" w="sm" len="sm"/>
            <a:tailEnd type="none" w="sm" len="sm"/>
          </a:ln>
        </p:spPr>
      </p:pic>
      <p:sp>
        <p:nvSpPr>
          <p:cNvPr id="118" name="Google Shape;118;p6"/>
          <p:cNvSpPr txBox="1"/>
          <p:nvPr/>
        </p:nvSpPr>
        <p:spPr>
          <a:xfrm>
            <a:off x="10376452" y="3455706"/>
            <a:ext cx="161676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EMR POL Surv. Network Support</a:t>
            </a:r>
            <a:endParaRPr sz="1400" b="0" i="0" u="none" strike="noStrike" cap="none">
              <a:solidFill>
                <a:srgbClr val="000000"/>
              </a:solidFill>
              <a:latin typeface="Arial"/>
              <a:ea typeface="Arial"/>
              <a:cs typeface="Arial"/>
              <a:sym typeface="Arial"/>
            </a:endParaRPr>
          </a:p>
        </p:txBody>
      </p:sp>
      <p:sp>
        <p:nvSpPr>
          <p:cNvPr id="119" name="Google Shape;119;p6"/>
          <p:cNvSpPr txBox="1"/>
          <p:nvPr/>
        </p:nvSpPr>
        <p:spPr>
          <a:xfrm>
            <a:off x="8090148" y="5403514"/>
            <a:ext cx="171645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AFR Country Support Map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lt1"/>
                </a:solidFill>
                <a:latin typeface="Calibri"/>
                <a:ea typeface="Calibri"/>
                <a:cs typeface="Calibri"/>
                <a:sym typeface="Calibri"/>
              </a:rPr>
              <a:t>(AFR dashboard)</a:t>
            </a:r>
            <a:endParaRPr sz="1800" b="0" i="1"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 name="Picture 1">
            <a:extLst>
              <a:ext uri="{FF2B5EF4-FFF2-40B4-BE49-F238E27FC236}">
                <a16:creationId xmlns:a16="http://schemas.microsoft.com/office/drawing/2014/main" id="{A61E01D9-77A6-428E-B138-DD3C90F82FCB}"/>
              </a:ext>
            </a:extLst>
          </p:cNvPr>
          <p:cNvPicPr>
            <a:picLocks noChangeAspect="1"/>
          </p:cNvPicPr>
          <p:nvPr/>
        </p:nvPicPr>
        <p:blipFill>
          <a:blip r:embed="rId3"/>
          <a:stretch>
            <a:fillRect/>
          </a:stretch>
        </p:blipFill>
        <p:spPr>
          <a:xfrm>
            <a:off x="6694791" y="224384"/>
            <a:ext cx="5402846" cy="3469291"/>
          </a:xfrm>
          <a:prstGeom prst="rect">
            <a:avLst/>
          </a:prstGeom>
          <a:ln>
            <a:solidFill>
              <a:schemeClr val="bg1">
                <a:lumMod val="85000"/>
              </a:schemeClr>
            </a:solidFill>
          </a:ln>
        </p:spPr>
      </p:pic>
      <p:pic>
        <p:nvPicPr>
          <p:cNvPr id="124" name="Google Shape;124;p7"/>
          <p:cNvPicPr preferRelativeResize="0"/>
          <p:nvPr/>
        </p:nvPicPr>
        <p:blipFill rotWithShape="1">
          <a:blip r:embed="rId4">
            <a:alphaModFix/>
          </a:blip>
          <a:srcRect l="2259" t="357" r="7520"/>
          <a:stretch/>
        </p:blipFill>
        <p:spPr>
          <a:xfrm>
            <a:off x="6694792" y="3855364"/>
            <a:ext cx="5402846" cy="2759407"/>
          </a:xfrm>
          <a:prstGeom prst="rect">
            <a:avLst/>
          </a:prstGeom>
          <a:noFill/>
          <a:ln w="9525" cap="flat" cmpd="sng">
            <a:solidFill>
              <a:srgbClr val="D8D8D8"/>
            </a:solidFill>
            <a:prstDash val="solid"/>
            <a:round/>
            <a:headEnd type="none" w="sm" len="sm"/>
            <a:tailEnd type="none" w="sm" len="sm"/>
          </a:ln>
        </p:spPr>
      </p:pic>
      <p:sp>
        <p:nvSpPr>
          <p:cNvPr id="126" name="Google Shape;126;p7"/>
          <p:cNvSpPr txBox="1"/>
          <p:nvPr/>
        </p:nvSpPr>
        <p:spPr>
          <a:xfrm>
            <a:off x="543320" y="669747"/>
            <a:ext cx="10690329" cy="6463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E36C09"/>
                </a:solidFill>
                <a:latin typeface="Calibri"/>
                <a:ea typeface="Calibri"/>
                <a:cs typeface="Calibri"/>
                <a:sym typeface="Calibri"/>
              </a:rPr>
              <a:t>Impact </a:t>
            </a:r>
            <a:r>
              <a:rPr lang="en-US" sz="4000" b="1" i="0" u="none" strike="noStrike" cap="none">
                <a:solidFill>
                  <a:srgbClr val="E36C09"/>
                </a:solidFill>
                <a:latin typeface="Calibri"/>
                <a:ea typeface="Calibri"/>
                <a:cs typeface="Calibri"/>
                <a:sym typeface="Calibri"/>
              </a:rPr>
              <a:t>on Surveillance</a:t>
            </a:r>
            <a:endParaRPr sz="1400" b="0" i="0" u="none" strike="noStrike" cap="none" dirty="0">
              <a:solidFill>
                <a:srgbClr val="000000"/>
              </a:solidFill>
              <a:latin typeface="Arial"/>
              <a:ea typeface="Arial"/>
              <a:cs typeface="Arial"/>
              <a:sym typeface="Arial"/>
            </a:endParaRPr>
          </a:p>
        </p:txBody>
      </p:sp>
      <p:sp>
        <p:nvSpPr>
          <p:cNvPr id="127" name="Google Shape;127;p7"/>
          <p:cNvSpPr txBox="1"/>
          <p:nvPr/>
        </p:nvSpPr>
        <p:spPr>
          <a:xfrm>
            <a:off x="11116733" y="6591637"/>
            <a:ext cx="91563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Calibri"/>
                <a:ea typeface="Calibri"/>
                <a:cs typeface="Calibri"/>
                <a:sym typeface="Calibri"/>
              </a:rPr>
              <a:t>Source:  POLIS</a:t>
            </a:r>
            <a:endParaRPr sz="1400" b="0" i="0" u="none" strike="noStrike" cap="none">
              <a:solidFill>
                <a:srgbClr val="000000"/>
              </a:solidFill>
              <a:latin typeface="Arial"/>
              <a:ea typeface="Arial"/>
              <a:cs typeface="Arial"/>
              <a:sym typeface="Arial"/>
            </a:endParaRPr>
          </a:p>
        </p:txBody>
      </p:sp>
      <p:sp>
        <p:nvSpPr>
          <p:cNvPr id="128" name="Google Shape;128;p7"/>
          <p:cNvSpPr/>
          <p:nvPr/>
        </p:nvSpPr>
        <p:spPr>
          <a:xfrm>
            <a:off x="344090" y="1397118"/>
            <a:ext cx="6463448" cy="5181267"/>
          </a:xfrm>
          <a:prstGeom prst="rect">
            <a:avLst/>
          </a:prstGeom>
          <a:solidFill>
            <a:schemeClr val="lt1">
              <a:alpha val="49411"/>
            </a:schemeClr>
          </a:solidFill>
          <a:ln>
            <a:noFill/>
          </a:ln>
        </p:spPr>
        <p:txBody>
          <a:bodyPr spcFirstLastPara="1" wrap="square" lIns="91425" tIns="45700" rIns="91425" bIns="45700" anchor="t" anchorCtr="0">
            <a:normAutofit/>
          </a:bodyPr>
          <a:lstStyle/>
          <a:p>
            <a:pPr marL="285750" marR="0" lvl="0" indent="-285750" algn="l" rtl="0">
              <a:lnSpc>
                <a:spcPct val="100000"/>
              </a:lnSpc>
              <a:spcBef>
                <a:spcPts val="0"/>
              </a:spcBef>
              <a:spcAft>
                <a:spcPts val="0"/>
              </a:spcAft>
              <a:buClr>
                <a:schemeClr val="dk1"/>
              </a:buClr>
              <a:buSzPts val="2220"/>
              <a:buFont typeface="Arial"/>
              <a:buChar char="•"/>
            </a:pPr>
            <a:r>
              <a:rPr lang="en-US" sz="2220" b="1" i="0" u="none" strike="noStrike" cap="none" dirty="0">
                <a:solidFill>
                  <a:schemeClr val="dk1"/>
                </a:solidFill>
                <a:latin typeface="Calibri"/>
                <a:ea typeface="Calibri"/>
                <a:cs typeface="Calibri"/>
                <a:sym typeface="Calibri"/>
              </a:rPr>
              <a:t>Widespread &amp; significant impact on polio surveillance sensitivity</a:t>
            </a:r>
            <a:endParaRPr sz="1850" b="1" i="0" u="none" strike="noStrike" cap="none" dirty="0">
              <a:solidFill>
                <a:schemeClr val="dk1"/>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850"/>
              <a:buFont typeface="Courier New"/>
              <a:buChar char="o"/>
            </a:pPr>
            <a:r>
              <a:rPr lang="en-US" sz="1850" dirty="0">
                <a:solidFill>
                  <a:schemeClr val="dk1"/>
                </a:solidFill>
                <a:latin typeface="Calibri"/>
                <a:ea typeface="Calibri"/>
                <a:cs typeface="Calibri"/>
                <a:sym typeface="Calibri"/>
              </a:rPr>
              <a:t>D</a:t>
            </a:r>
            <a:r>
              <a:rPr lang="en-US" sz="1850" b="0" i="0" u="none" strike="noStrike" cap="none" dirty="0">
                <a:solidFill>
                  <a:schemeClr val="dk1"/>
                </a:solidFill>
                <a:latin typeface="Calibri"/>
                <a:ea typeface="Calibri"/>
                <a:cs typeface="Calibri"/>
                <a:sym typeface="Calibri"/>
              </a:rPr>
              <a:t>ecrease in case detection in WPR, SEAR, EMR</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1200"/>
              </a:spcBef>
              <a:spcAft>
                <a:spcPts val="0"/>
              </a:spcAft>
              <a:buClr>
                <a:schemeClr val="dk1"/>
              </a:buClr>
              <a:buSzPts val="1850"/>
              <a:buFont typeface="Courier New"/>
              <a:buChar char="o"/>
            </a:pPr>
            <a:r>
              <a:rPr lang="en-US" sz="1850" b="0" i="0" u="none" strike="noStrike" cap="none" dirty="0">
                <a:solidFill>
                  <a:schemeClr val="dk1"/>
                </a:solidFill>
                <a:latin typeface="Calibri"/>
                <a:ea typeface="Calibri"/>
                <a:cs typeface="Calibri"/>
                <a:sym typeface="Calibri"/>
              </a:rPr>
              <a:t>Decrease/halt of ES in several countries in SEAR &amp; EMR</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1200"/>
              </a:spcBef>
              <a:spcAft>
                <a:spcPts val="0"/>
              </a:spcAft>
              <a:buClr>
                <a:schemeClr val="dk1"/>
              </a:buClr>
              <a:buSzPts val="1850"/>
              <a:buFont typeface="Courier New"/>
              <a:buChar char="o"/>
            </a:pPr>
            <a:r>
              <a:rPr lang="en-US" sz="1850" b="0" i="0" u="none" strike="noStrike" cap="none" dirty="0">
                <a:solidFill>
                  <a:schemeClr val="dk1"/>
                </a:solidFill>
                <a:latin typeface="Calibri"/>
                <a:ea typeface="Calibri"/>
                <a:cs typeface="Calibri"/>
                <a:sym typeface="Calibri"/>
              </a:rPr>
              <a:t>Major disruption in shipment of specimen in AFR</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1200"/>
              </a:spcBef>
              <a:spcAft>
                <a:spcPts val="0"/>
              </a:spcAft>
              <a:buClr>
                <a:schemeClr val="dk1"/>
              </a:buClr>
              <a:buSzPts val="1850"/>
              <a:buFont typeface="Courier New"/>
              <a:buChar char="o"/>
            </a:pPr>
            <a:r>
              <a:rPr lang="en-US" sz="1850" b="0" i="0" u="none" strike="noStrike" cap="none" dirty="0">
                <a:solidFill>
                  <a:schemeClr val="dk1"/>
                </a:solidFill>
                <a:latin typeface="Calibri"/>
                <a:ea typeface="Calibri"/>
                <a:cs typeface="Calibri"/>
                <a:sym typeface="Calibri"/>
              </a:rPr>
              <a:t>All 21 high-risk countries (including endemics, outbreak COs) are being impacted</a:t>
            </a:r>
            <a:endParaRPr sz="1850" b="0" i="0" u="none" strike="sngStrike" cap="none" dirty="0">
              <a:solidFill>
                <a:schemeClr val="dk1"/>
              </a:solidFill>
              <a:latin typeface="Calibri"/>
              <a:ea typeface="Calibri"/>
              <a:cs typeface="Calibri"/>
              <a:sym typeface="Calibri"/>
            </a:endParaRPr>
          </a:p>
          <a:p>
            <a:pPr marL="285750" marR="0" lvl="0" indent="-285750" algn="l" rtl="0">
              <a:lnSpc>
                <a:spcPct val="100000"/>
              </a:lnSpc>
              <a:spcBef>
                <a:spcPts val="1200"/>
              </a:spcBef>
              <a:spcAft>
                <a:spcPts val="0"/>
              </a:spcAft>
              <a:buClr>
                <a:schemeClr val="dk1"/>
              </a:buClr>
              <a:buSzPts val="2220"/>
              <a:buFont typeface="Arial"/>
              <a:buChar char="•"/>
            </a:pPr>
            <a:r>
              <a:rPr lang="en-US" sz="2220" b="1" i="0" u="none" strike="noStrike" cap="none" dirty="0">
                <a:solidFill>
                  <a:schemeClr val="dk1"/>
                </a:solidFill>
                <a:latin typeface="Calibri"/>
                <a:ea typeface="Calibri"/>
                <a:cs typeface="Calibri"/>
                <a:sym typeface="Calibri"/>
              </a:rPr>
              <a:t>Multiple Polio staff members across regions diagnosed with COVID-19</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2220"/>
              <a:buFont typeface="Arial"/>
              <a:buChar char="•"/>
            </a:pPr>
            <a:r>
              <a:rPr lang="en-US" sz="2220" b="1" i="0" u="none" strike="noStrike" cap="none" dirty="0">
                <a:solidFill>
                  <a:schemeClr val="dk1"/>
                </a:solidFill>
                <a:latin typeface="Calibri"/>
                <a:ea typeface="Calibri"/>
                <a:cs typeface="Calibri"/>
                <a:sym typeface="Calibri"/>
              </a:rPr>
              <a:t>Need for strategic planning to ramp up to pre-COVID-19 levels</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942"/>
              <a:buFont typeface="Courier New"/>
              <a:buChar char="o"/>
            </a:pPr>
            <a:r>
              <a:rPr lang="en-US" sz="1942" b="0" i="0" u="none" strike="noStrike" cap="none" dirty="0">
                <a:solidFill>
                  <a:schemeClr val="dk1"/>
                </a:solidFill>
                <a:latin typeface="Calibri"/>
                <a:ea typeface="Calibri"/>
                <a:cs typeface="Calibri"/>
                <a:sym typeface="Calibri"/>
              </a:rPr>
              <a:t>Implications of additional funding needs &amp; technical support</a:t>
            </a:r>
            <a:endParaRPr sz="1400" b="0" i="0" u="none" strike="noStrike" cap="none" dirty="0">
              <a:solidFill>
                <a:srgbClr val="000000"/>
              </a:solidFill>
              <a:latin typeface="Arial"/>
              <a:ea typeface="Arial"/>
              <a:cs typeface="Arial"/>
              <a:sym typeface="Arial"/>
            </a:endParaRPr>
          </a:p>
        </p:txBody>
      </p:sp>
      <p:sp>
        <p:nvSpPr>
          <p:cNvPr id="129" name="Google Shape;129;p7"/>
          <p:cNvSpPr txBox="1"/>
          <p:nvPr/>
        </p:nvSpPr>
        <p:spPr>
          <a:xfrm>
            <a:off x="6694791" y="243229"/>
            <a:ext cx="5402846"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Calibri"/>
                <a:ea typeface="Calibri"/>
                <a:cs typeface="Calibri"/>
                <a:sym typeface="Calibri"/>
              </a:rPr>
              <a:t>% drop in AFP Reporting; April 2019 vs April 2020</a:t>
            </a:r>
            <a:endParaRPr b="0" i="0" u="none" strike="noStrike" cap="none" dirty="0">
              <a:solidFill>
                <a:srgbClr val="000000"/>
              </a:solidFill>
              <a:latin typeface="Arial"/>
              <a:ea typeface="Arial"/>
              <a:cs typeface="Arial"/>
              <a:sym typeface="Arial"/>
            </a:endParaRPr>
          </a:p>
        </p:txBody>
      </p:sp>
      <p:sp>
        <p:nvSpPr>
          <p:cNvPr id="11" name="Rectangle 10">
            <a:extLst>
              <a:ext uri="{FF2B5EF4-FFF2-40B4-BE49-F238E27FC236}">
                <a16:creationId xmlns:a16="http://schemas.microsoft.com/office/drawing/2014/main" id="{26474819-4AB8-4CA9-8EDE-C05B3B733DA3}"/>
              </a:ext>
            </a:extLst>
          </p:cNvPr>
          <p:cNvSpPr/>
          <p:nvPr/>
        </p:nvSpPr>
        <p:spPr>
          <a:xfrm>
            <a:off x="7072964" y="3678496"/>
            <a:ext cx="5027116" cy="244086"/>
          </a:xfrm>
          <a:prstGeom prst="rect">
            <a:avLst/>
          </a:prstGeom>
          <a:solidFill>
            <a:schemeClr val="bg1">
              <a:alpha val="50000"/>
            </a:schemeClr>
          </a:solidFill>
        </p:spPr>
        <p:txBody>
          <a:bodyPr wrap="square">
            <a:spAutoFit/>
          </a:bodyPr>
          <a:lstStyle/>
          <a:p>
            <a:r>
              <a:rPr lang="en-US" b="1" dirty="0">
                <a:solidFill>
                  <a:schemeClr val="dk1"/>
                </a:solidFill>
                <a:latin typeface="Calibri"/>
                <a:cs typeface="Calibri"/>
              </a:rPr>
              <a:t>% of Expected ES Samples Collected &amp; Processed, by month 2020</a:t>
            </a:r>
          </a:p>
          <a:p>
            <a:r>
              <a:rPr lang="en-US" i="1" dirty="0">
                <a:solidFill>
                  <a:schemeClr val="dk1"/>
                </a:solidFill>
                <a:latin typeface="Calibri"/>
                <a:cs typeface="Calibri"/>
              </a:rPr>
              <a:t>(June data not complete)</a:t>
            </a:r>
          </a:p>
        </p:txBody>
      </p:sp>
    </p:spTree>
    <p:extLst>
      <p:ext uri="{BB962C8B-B14F-4D97-AF65-F5344CB8AC3E}">
        <p14:creationId xmlns:p14="http://schemas.microsoft.com/office/powerpoint/2010/main" val="78425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p8"/>
          <p:cNvSpPr txBox="1"/>
          <p:nvPr/>
        </p:nvSpPr>
        <p:spPr>
          <a:xfrm>
            <a:off x="569824" y="709505"/>
            <a:ext cx="10690329" cy="6463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E36C09"/>
                </a:solidFill>
                <a:latin typeface="Calibri"/>
                <a:ea typeface="Calibri"/>
                <a:cs typeface="Calibri"/>
                <a:sym typeface="Calibri"/>
              </a:rPr>
              <a:t>Impact on EI &amp; Polio SIAs </a:t>
            </a:r>
            <a:r>
              <a:rPr lang="en-US" sz="2400" b="0" i="1" u="none" strike="noStrike" cap="none">
                <a:solidFill>
                  <a:srgbClr val="E36C09"/>
                </a:solidFill>
                <a:latin typeface="Calibri"/>
                <a:ea typeface="Calibri"/>
                <a:cs typeface="Calibri"/>
                <a:sym typeface="Calibri"/>
              </a:rPr>
              <a:t>(as of end-May 2020)</a:t>
            </a:r>
            <a:endParaRPr sz="4000" b="0" i="1" u="none" strike="noStrike" cap="none">
              <a:solidFill>
                <a:srgbClr val="E36C09"/>
              </a:solidFill>
              <a:latin typeface="Calibri"/>
              <a:ea typeface="Calibri"/>
              <a:cs typeface="Calibri"/>
              <a:sym typeface="Calibri"/>
            </a:endParaRPr>
          </a:p>
        </p:txBody>
      </p:sp>
      <p:sp>
        <p:nvSpPr>
          <p:cNvPr id="138" name="Google Shape;138;p8"/>
          <p:cNvSpPr/>
          <p:nvPr/>
        </p:nvSpPr>
        <p:spPr>
          <a:xfrm>
            <a:off x="123373" y="1462317"/>
            <a:ext cx="5328103" cy="338554"/>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Calibri"/>
                <a:ea typeface="Calibri"/>
                <a:cs typeface="Calibri"/>
                <a:sym typeface="Calibri"/>
              </a:rPr>
              <a:t>Per GPEI / WHO guidance, all polio SIAs suspended </a:t>
            </a:r>
            <a:endParaRPr sz="1400" b="0" i="0" u="none" strike="noStrike" cap="none">
              <a:solidFill>
                <a:srgbClr val="000000"/>
              </a:solidFill>
              <a:latin typeface="Arial"/>
              <a:ea typeface="Arial"/>
              <a:cs typeface="Arial"/>
              <a:sym typeface="Arial"/>
            </a:endParaRPr>
          </a:p>
        </p:txBody>
      </p:sp>
      <p:sp>
        <p:nvSpPr>
          <p:cNvPr id="139" name="Google Shape;139;p8"/>
          <p:cNvSpPr txBox="1"/>
          <p:nvPr/>
        </p:nvSpPr>
        <p:spPr>
          <a:xfrm>
            <a:off x="5611853" y="1432678"/>
            <a:ext cx="651737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Calibri"/>
                <a:ea typeface="Calibri"/>
                <a:cs typeface="Calibri"/>
                <a:sym typeface="Calibri"/>
              </a:rPr>
              <a:t>EPI not widely suspended but disrupted  in many countries</a:t>
            </a:r>
            <a:endParaRPr sz="1600" b="1" i="0" u="none" strike="sngStrike" cap="none">
              <a:solidFill>
                <a:srgbClr val="0070C0"/>
              </a:solidFill>
              <a:latin typeface="Calibri"/>
              <a:ea typeface="Calibri"/>
              <a:cs typeface="Calibri"/>
              <a:sym typeface="Calibri"/>
            </a:endParaRPr>
          </a:p>
        </p:txBody>
      </p:sp>
      <p:pic>
        <p:nvPicPr>
          <p:cNvPr id="140" name="Google Shape;140;p8"/>
          <p:cNvPicPr preferRelativeResize="0"/>
          <p:nvPr/>
        </p:nvPicPr>
        <p:blipFill rotWithShape="1">
          <a:blip r:embed="rId3">
            <a:alphaModFix/>
          </a:blip>
          <a:srcRect/>
          <a:stretch/>
        </p:blipFill>
        <p:spPr>
          <a:xfrm>
            <a:off x="238539" y="1758919"/>
            <a:ext cx="5444467" cy="2978622"/>
          </a:xfrm>
          <a:prstGeom prst="rect">
            <a:avLst/>
          </a:prstGeom>
          <a:noFill/>
          <a:ln w="9525" cap="flat" cmpd="sng">
            <a:solidFill>
              <a:srgbClr val="D8D8D8"/>
            </a:solidFill>
            <a:prstDash val="solid"/>
            <a:round/>
            <a:headEnd type="none" w="sm" len="sm"/>
            <a:tailEnd type="none" w="sm" len="sm"/>
          </a:ln>
        </p:spPr>
      </p:pic>
      <p:pic>
        <p:nvPicPr>
          <p:cNvPr id="141" name="Google Shape;141;p8"/>
          <p:cNvPicPr preferRelativeResize="0"/>
          <p:nvPr/>
        </p:nvPicPr>
        <p:blipFill rotWithShape="1">
          <a:blip r:embed="rId4">
            <a:alphaModFix/>
          </a:blip>
          <a:srcRect/>
          <a:stretch/>
        </p:blipFill>
        <p:spPr>
          <a:xfrm>
            <a:off x="4039014" y="1814519"/>
            <a:ext cx="933450" cy="1400175"/>
          </a:xfrm>
          <a:prstGeom prst="rect">
            <a:avLst/>
          </a:prstGeom>
          <a:noFill/>
          <a:ln>
            <a:noFill/>
          </a:ln>
        </p:spPr>
      </p:pic>
      <p:pic>
        <p:nvPicPr>
          <p:cNvPr id="142" name="Google Shape;142;p8"/>
          <p:cNvPicPr preferRelativeResize="0"/>
          <p:nvPr/>
        </p:nvPicPr>
        <p:blipFill rotWithShape="1">
          <a:blip r:embed="rId5">
            <a:alphaModFix/>
          </a:blip>
          <a:srcRect t="2815"/>
          <a:stretch/>
        </p:blipFill>
        <p:spPr>
          <a:xfrm>
            <a:off x="5683007" y="1696282"/>
            <a:ext cx="6446222" cy="4600829"/>
          </a:xfrm>
          <a:prstGeom prst="rect">
            <a:avLst/>
          </a:prstGeom>
          <a:noFill/>
          <a:ln w="9525" cap="flat" cmpd="sng">
            <a:solidFill>
              <a:srgbClr val="BFBFBF"/>
            </a:solidFill>
            <a:prstDash val="solid"/>
            <a:round/>
            <a:headEnd type="none" w="sm" len="sm"/>
            <a:tailEnd type="none" w="sm" len="sm"/>
          </a:ln>
        </p:spPr>
      </p:pic>
      <p:sp>
        <p:nvSpPr>
          <p:cNvPr id="143" name="Google Shape;143;p8"/>
          <p:cNvSpPr txBox="1"/>
          <p:nvPr/>
        </p:nvSpPr>
        <p:spPr>
          <a:xfrm>
            <a:off x="248785" y="4505656"/>
            <a:ext cx="1007199" cy="2484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rgbClr val="A5A5A5"/>
                </a:solidFill>
                <a:latin typeface="Calibri"/>
                <a:ea typeface="Calibri"/>
                <a:cs typeface="Calibri"/>
                <a:sym typeface="Calibri"/>
              </a:rPr>
              <a:t>Source:  POLIS</a:t>
            </a:r>
            <a:endParaRPr sz="1400" b="1" i="0" u="none" strike="noStrike" cap="none" dirty="0">
              <a:solidFill>
                <a:srgbClr val="000000"/>
              </a:solidFill>
              <a:latin typeface="Arial"/>
              <a:ea typeface="Arial"/>
              <a:cs typeface="Arial"/>
              <a:sym typeface="Arial"/>
            </a:endParaRPr>
          </a:p>
        </p:txBody>
      </p:sp>
      <p:sp>
        <p:nvSpPr>
          <p:cNvPr id="144" name="Google Shape;144;p8"/>
          <p:cNvSpPr txBox="1"/>
          <p:nvPr/>
        </p:nvSpPr>
        <p:spPr>
          <a:xfrm>
            <a:off x="569824" y="1770408"/>
            <a:ext cx="21874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chemeClr val="dk1"/>
                </a:solidFill>
                <a:latin typeface="Calibri"/>
                <a:ea typeface="Calibri"/>
                <a:cs typeface="Calibri"/>
                <a:sym typeface="Calibri"/>
              </a:rPr>
              <a:t>Number of SIAs impacted by region; March-May 2020</a:t>
            </a:r>
            <a:endParaRPr sz="1400" b="0" i="0" u="none" strike="noStrike" cap="none" dirty="0">
              <a:solidFill>
                <a:srgbClr val="000000"/>
              </a:solidFill>
              <a:latin typeface="Arial"/>
              <a:ea typeface="Arial"/>
              <a:cs typeface="Arial"/>
              <a:sym typeface="Arial"/>
            </a:endParaRPr>
          </a:p>
        </p:txBody>
      </p:sp>
      <p:sp>
        <p:nvSpPr>
          <p:cNvPr id="145" name="Google Shape;145;p8"/>
          <p:cNvSpPr txBox="1"/>
          <p:nvPr/>
        </p:nvSpPr>
        <p:spPr>
          <a:xfrm>
            <a:off x="123373" y="4767180"/>
            <a:ext cx="5654575" cy="203866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1" i="0" u="none" strike="noStrike" cap="none" dirty="0">
                <a:solidFill>
                  <a:schemeClr val="dk1"/>
                </a:solidFill>
                <a:latin typeface="Calibri"/>
                <a:ea typeface="Calibri"/>
                <a:cs typeface="Calibri"/>
                <a:sym typeface="Calibri"/>
              </a:rPr>
              <a:t>Vaccine supplies (worth $6m)</a:t>
            </a:r>
            <a:r>
              <a:rPr lang="en-US" sz="1800" b="0" i="0" u="none" strike="noStrike" cap="none" dirty="0">
                <a:solidFill>
                  <a:schemeClr val="dk1"/>
                </a:solidFill>
                <a:latin typeface="Calibri"/>
                <a:ea typeface="Calibri"/>
                <a:cs typeface="Calibri"/>
                <a:sym typeface="Calibri"/>
              </a:rPr>
              <a:t> already in countries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400"/>
              </a:spcBef>
              <a:spcAft>
                <a:spcPts val="0"/>
              </a:spcAft>
              <a:buClr>
                <a:schemeClr val="dk1"/>
              </a:buClr>
              <a:buSzPts val="1800"/>
              <a:buFont typeface="Noto Sans Symbols"/>
              <a:buChar char="▪"/>
            </a:pPr>
            <a:r>
              <a:rPr lang="en-US" sz="1800" b="1" i="0" u="none" strike="noStrike" cap="none" dirty="0">
                <a:solidFill>
                  <a:schemeClr val="dk1"/>
                </a:solidFill>
                <a:latin typeface="Calibri"/>
                <a:ea typeface="Calibri"/>
                <a:cs typeface="Calibri"/>
                <a:sym typeface="Calibri"/>
              </a:rPr>
              <a:t>100 million doses (worth $12.5m)</a:t>
            </a:r>
            <a:r>
              <a:rPr lang="en-US" sz="1800" b="0" i="0" u="none" strike="noStrike" cap="none" dirty="0">
                <a:solidFill>
                  <a:schemeClr val="dk1"/>
                </a:solidFill>
                <a:latin typeface="Calibri"/>
                <a:ea typeface="Calibri"/>
                <a:cs typeface="Calibri"/>
                <a:sym typeface="Calibri"/>
              </a:rPr>
              <a:t> procured &amp; awaiting delivery due to interruptions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400"/>
              </a:spcBef>
              <a:spcAft>
                <a:spcPts val="0"/>
              </a:spcAft>
              <a:buClr>
                <a:schemeClr val="dk1"/>
              </a:buClr>
              <a:buSzPts val="1800"/>
              <a:buFont typeface="Noto Sans Symbols"/>
              <a:buChar char="▪"/>
            </a:pPr>
            <a:r>
              <a:rPr lang="en-US" sz="1800" b="1" i="0" u="none" strike="noStrike" cap="none" dirty="0">
                <a:solidFill>
                  <a:schemeClr val="dk1"/>
                </a:solidFill>
                <a:latin typeface="Calibri"/>
                <a:ea typeface="Calibri"/>
                <a:cs typeface="Calibri"/>
                <a:sym typeface="Calibri"/>
              </a:rPr>
              <a:t>Some of above with short-medium shelf-life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400"/>
              </a:spcBef>
              <a:spcAft>
                <a:spcPts val="0"/>
              </a:spcAft>
              <a:buClr>
                <a:schemeClr val="dk1"/>
              </a:buClr>
              <a:buSzPts val="1800"/>
              <a:buFont typeface="Noto Sans Symbols"/>
              <a:buChar char="▪"/>
            </a:pPr>
            <a:r>
              <a:rPr lang="en-US" sz="1800" b="1" i="0" u="none" strike="noStrike" cap="none" dirty="0">
                <a:solidFill>
                  <a:schemeClr val="dk1"/>
                </a:solidFill>
                <a:latin typeface="Calibri"/>
                <a:ea typeface="Calibri"/>
                <a:cs typeface="Calibri"/>
                <a:sym typeface="Calibri"/>
              </a:rPr>
              <a:t>Some suppliers reaching storage capacity &amp; may stop production</a:t>
            </a:r>
            <a:endParaRPr sz="1400" b="0" i="0" u="none" strike="noStrike" cap="none" dirty="0">
              <a:solidFill>
                <a:srgbClr val="000000"/>
              </a:solidFill>
              <a:latin typeface="Arial"/>
              <a:ea typeface="Arial"/>
              <a:cs typeface="Arial"/>
              <a:sym typeface="Arial"/>
            </a:endParaRPr>
          </a:p>
        </p:txBody>
      </p:sp>
      <p:sp>
        <p:nvSpPr>
          <p:cNvPr id="136" name="Google Shape;136;p8"/>
          <p:cNvSpPr txBox="1"/>
          <p:nvPr/>
        </p:nvSpPr>
        <p:spPr>
          <a:xfrm>
            <a:off x="10053756" y="6023102"/>
            <a:ext cx="99804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1" u="none" strike="noStrike" cap="none" dirty="0">
                <a:solidFill>
                  <a:schemeClr val="bg1">
                    <a:lumMod val="65000"/>
                  </a:schemeClr>
                </a:solidFill>
                <a:latin typeface="Calibri"/>
                <a:ea typeface="Calibri"/>
                <a:cs typeface="Calibri"/>
                <a:sym typeface="Calibri"/>
              </a:rPr>
              <a:t>Source: WHO</a:t>
            </a:r>
            <a:endParaRPr sz="1400" b="0" i="0" u="none" strike="noStrike" cap="none" dirty="0">
              <a:solidFill>
                <a:schemeClr val="bg1">
                  <a:lumMod val="65000"/>
                </a:schemeClr>
              </a:solidFil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9"/>
          <p:cNvSpPr txBox="1">
            <a:spLocks noGrp="1"/>
          </p:cNvSpPr>
          <p:nvPr>
            <p:ph type="title"/>
          </p:nvPr>
        </p:nvSpPr>
        <p:spPr>
          <a:xfrm>
            <a:off x="838213" y="365147"/>
            <a:ext cx="10515600" cy="132555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b="1">
                <a:solidFill>
                  <a:srgbClr val="E36C09"/>
                </a:solidFill>
              </a:rPr>
              <a:t>Impact on Communications</a:t>
            </a:r>
            <a:endParaRPr sz="4000"/>
          </a:p>
        </p:txBody>
      </p:sp>
      <p:sp>
        <p:nvSpPr>
          <p:cNvPr id="151" name="Google Shape;151;p9"/>
          <p:cNvSpPr txBox="1">
            <a:spLocks noGrp="1"/>
          </p:cNvSpPr>
          <p:nvPr>
            <p:ph type="body" idx="1"/>
          </p:nvPr>
        </p:nvSpPr>
        <p:spPr>
          <a:xfrm>
            <a:off x="838187" y="1495279"/>
            <a:ext cx="10711362" cy="5177793"/>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2775"/>
              <a:buChar char="•"/>
            </a:pPr>
            <a:r>
              <a:rPr lang="en-US" sz="2775" b="1" dirty="0"/>
              <a:t>Global public perception has shifted</a:t>
            </a:r>
            <a:endParaRPr dirty="0"/>
          </a:p>
          <a:p>
            <a:pPr marL="742950" lvl="1" indent="-285750" algn="l" rtl="0">
              <a:lnSpc>
                <a:spcPct val="80000"/>
              </a:lnSpc>
              <a:spcBef>
                <a:spcPts val="600"/>
              </a:spcBef>
              <a:spcAft>
                <a:spcPts val="0"/>
              </a:spcAft>
              <a:buClr>
                <a:schemeClr val="dk1"/>
              </a:buClr>
              <a:buSzPts val="2590"/>
              <a:buChar char="–"/>
            </a:pPr>
            <a:r>
              <a:rPr lang="en-US" sz="2590" dirty="0"/>
              <a:t>In countries with substantial polio assets, this infrastructure was instrumental in pandemic response, but COVID-19 is a “setback” for GPEI</a:t>
            </a:r>
            <a:endParaRPr dirty="0"/>
          </a:p>
          <a:p>
            <a:pPr marL="342900" lvl="0" indent="-342900" algn="l" rtl="0">
              <a:lnSpc>
                <a:spcPct val="80000"/>
              </a:lnSpc>
              <a:spcBef>
                <a:spcPts val="1200"/>
              </a:spcBef>
              <a:spcAft>
                <a:spcPts val="0"/>
              </a:spcAft>
              <a:buClr>
                <a:schemeClr val="dk1"/>
              </a:buClr>
              <a:buSzPts val="2775"/>
              <a:buChar char="•"/>
            </a:pPr>
            <a:r>
              <a:rPr lang="en-US" sz="2775" b="1" dirty="0"/>
              <a:t>‘</a:t>
            </a:r>
            <a:r>
              <a:rPr lang="en-US" sz="2775" b="1" dirty="0" err="1"/>
              <a:t>Infodemic</a:t>
            </a:r>
            <a:r>
              <a:rPr lang="en-US" sz="2775" b="1" dirty="0"/>
              <a:t>’ with impact on all vaccination </a:t>
            </a:r>
            <a:r>
              <a:rPr lang="en-US" sz="2775" b="1" dirty="0" err="1"/>
              <a:t>programmes</a:t>
            </a:r>
            <a:endParaRPr sz="2775" b="1" dirty="0"/>
          </a:p>
          <a:p>
            <a:pPr marL="742950" lvl="1" indent="-285750" algn="l" rtl="0">
              <a:lnSpc>
                <a:spcPct val="80000"/>
              </a:lnSpc>
              <a:spcBef>
                <a:spcPts val="600"/>
              </a:spcBef>
              <a:spcAft>
                <a:spcPts val="0"/>
              </a:spcAft>
              <a:buClr>
                <a:schemeClr val="dk1"/>
              </a:buClr>
              <a:buSzPts val="2590"/>
              <a:buChar char="–"/>
            </a:pPr>
            <a:r>
              <a:rPr lang="en-US" sz="2590" dirty="0"/>
              <a:t>abundance of (mis)information and </a:t>
            </a:r>
            <a:r>
              <a:rPr lang="en-US" sz="2590" dirty="0" err="1"/>
              <a:t>rumours</a:t>
            </a:r>
            <a:r>
              <a:rPr lang="en-US" sz="2590" dirty="0"/>
              <a:t> in digital spaces and communities</a:t>
            </a:r>
            <a:endParaRPr dirty="0"/>
          </a:p>
          <a:p>
            <a:pPr marL="342900" lvl="0" indent="-342900" algn="l" rtl="0">
              <a:lnSpc>
                <a:spcPct val="80000"/>
              </a:lnSpc>
              <a:spcBef>
                <a:spcPts val="1200"/>
              </a:spcBef>
              <a:spcAft>
                <a:spcPts val="0"/>
              </a:spcAft>
              <a:buClr>
                <a:schemeClr val="dk1"/>
              </a:buClr>
              <a:buSzPts val="2775"/>
              <a:buChar char="•"/>
            </a:pPr>
            <a:r>
              <a:rPr lang="en-US" sz="2775" b="1" dirty="0"/>
              <a:t>Health behaviors</a:t>
            </a:r>
            <a:endParaRPr dirty="0"/>
          </a:p>
          <a:p>
            <a:pPr marL="742950" lvl="1" indent="-285750" algn="l" rtl="0">
              <a:lnSpc>
                <a:spcPct val="80000"/>
              </a:lnSpc>
              <a:spcBef>
                <a:spcPts val="600"/>
              </a:spcBef>
              <a:spcAft>
                <a:spcPts val="0"/>
              </a:spcAft>
              <a:buClr>
                <a:schemeClr val="dk1"/>
              </a:buClr>
              <a:buSzPts val="2590"/>
              <a:buChar char="–"/>
            </a:pPr>
            <a:r>
              <a:rPr lang="en-US" sz="2590" dirty="0"/>
              <a:t>Polio risk perception vs. COVID,  communities more likely to refuse polio vaccine without other services they consider more urgent</a:t>
            </a:r>
            <a:endParaRPr dirty="0"/>
          </a:p>
          <a:p>
            <a:pPr marL="342900" lvl="0" indent="-342900" algn="l" rtl="0">
              <a:lnSpc>
                <a:spcPct val="80000"/>
              </a:lnSpc>
              <a:spcBef>
                <a:spcPts val="1200"/>
              </a:spcBef>
              <a:spcAft>
                <a:spcPts val="0"/>
              </a:spcAft>
              <a:buClr>
                <a:schemeClr val="dk1"/>
              </a:buClr>
              <a:buSzPts val="2775"/>
              <a:buChar char="•"/>
            </a:pPr>
            <a:r>
              <a:rPr lang="en-US" sz="2775" b="1" dirty="0"/>
              <a:t>Concerns of front line workers on re-start of SIAs</a:t>
            </a:r>
            <a:endParaRPr dirty="0"/>
          </a:p>
          <a:p>
            <a:pPr marL="742950" lvl="1" indent="-285750" algn="l" rtl="0">
              <a:lnSpc>
                <a:spcPct val="80000"/>
              </a:lnSpc>
              <a:spcBef>
                <a:spcPts val="600"/>
              </a:spcBef>
              <a:spcAft>
                <a:spcPts val="0"/>
              </a:spcAft>
              <a:buClr>
                <a:schemeClr val="dk1"/>
              </a:buClr>
              <a:buSzPts val="2590"/>
              <a:buChar char="–"/>
            </a:pPr>
            <a:r>
              <a:rPr lang="en-US" sz="2590" dirty="0"/>
              <a:t>PPEs, perceptions of safety, virus transmission</a:t>
            </a:r>
            <a:endParaRPr dirty="0"/>
          </a:p>
        </p:txBody>
      </p:sp>
    </p:spTree>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BC66F188D4C748A12203465A1D2157" ma:contentTypeVersion="4" ma:contentTypeDescription="Create a new document." ma:contentTypeScope="" ma:versionID="f253c57abae53d42111d650dad0cc7a5">
  <xsd:schema xmlns:xsd="http://www.w3.org/2001/XMLSchema" xmlns:xs="http://www.w3.org/2001/XMLSchema" xmlns:p="http://schemas.microsoft.com/office/2006/metadata/properties" xmlns:ns3="6849b4e8-fea9-4ce9-997c-f062d09aa32e" targetNamespace="http://schemas.microsoft.com/office/2006/metadata/properties" ma:root="true" ma:fieldsID="c5ee2ef1c8d2657b57c598893a878b18" ns3:_="">
    <xsd:import namespace="6849b4e8-fea9-4ce9-997c-f062d09aa32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9b4e8-fea9-4ce9-997c-f062d09aa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2F9506-0114-487D-9EA2-73EF92980BEB}">
  <ds:schemaRefs>
    <ds:schemaRef ds:uri="http://purl.org/dc/terms/"/>
    <ds:schemaRef ds:uri="http://www.w3.org/XML/1998/namespace"/>
    <ds:schemaRef ds:uri="http://schemas.microsoft.com/office/infopath/2007/PartnerControls"/>
    <ds:schemaRef ds:uri="http://purl.org/dc/elements/1.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6849b4e8-fea9-4ce9-997c-f062d09aa32e"/>
  </ds:schemaRefs>
</ds:datastoreItem>
</file>

<file path=customXml/itemProps2.xml><?xml version="1.0" encoding="utf-8"?>
<ds:datastoreItem xmlns:ds="http://schemas.openxmlformats.org/officeDocument/2006/customXml" ds:itemID="{E0328FF6-34A8-4EAC-8A0D-C8FB498A126A}">
  <ds:schemaRefs>
    <ds:schemaRef ds:uri="http://schemas.microsoft.com/sharepoint/v3/contenttype/forms"/>
  </ds:schemaRefs>
</ds:datastoreItem>
</file>

<file path=customXml/itemProps3.xml><?xml version="1.0" encoding="utf-8"?>
<ds:datastoreItem xmlns:ds="http://schemas.openxmlformats.org/officeDocument/2006/customXml" ds:itemID="{1831ACD7-C832-4F1C-8A25-CE340DA97D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9b4e8-fea9-4ce9-997c-f062d09aa3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TotalTime>
  <Words>4573</Words>
  <Application>Microsoft Office PowerPoint</Application>
  <PresentationFormat>Widescreen</PresentationFormat>
  <Paragraphs>871</Paragraphs>
  <Slides>56</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Calibri</vt:lpstr>
      <vt:lpstr>Arial</vt:lpstr>
      <vt:lpstr>Noto Sans Symbols</vt:lpstr>
      <vt:lpstr>Times New Roman</vt:lpstr>
      <vt:lpstr>Courier New</vt:lpstr>
      <vt:lpstr>Gill Sans</vt:lpstr>
      <vt:lpstr>Candara</vt:lpstr>
      <vt:lpstr>2_Office Theme</vt:lpstr>
      <vt:lpstr>PowerPoint Presentation</vt:lpstr>
      <vt:lpstr>Presentation Sections</vt:lpstr>
      <vt:lpstr>PowerPoint Presentation</vt:lpstr>
      <vt:lpstr>Outline</vt:lpstr>
      <vt:lpstr>COVID-19 Context</vt:lpstr>
      <vt:lpstr>Overall / Immediate Program Adaptation</vt:lpstr>
      <vt:lpstr>PowerPoint Presentation</vt:lpstr>
      <vt:lpstr>PowerPoint Presentation</vt:lpstr>
      <vt:lpstr>Impact on Communications</vt:lpstr>
      <vt:lpstr>GPEI Updated Guidance (21 May), Promoting SIAs Resumption</vt:lpstr>
      <vt:lpstr>Program’s Financial Status</vt:lpstr>
      <vt:lpstr>Challenges</vt:lpstr>
      <vt:lpstr>Key Priorities / Next Steps </vt:lpstr>
      <vt:lpstr>PowerPoint Presentation</vt:lpstr>
      <vt:lpstr>Afghanistan and Pakistan Outline</vt:lpstr>
      <vt:lpstr>Current context, challenges and opportunities</vt:lpstr>
      <vt:lpstr>Current context, challenges and opportunities</vt:lpstr>
      <vt:lpstr>PowerPoint Presentation</vt:lpstr>
      <vt:lpstr>PowerPoint Presentation</vt:lpstr>
      <vt:lpstr>Resuming mass vaccination in context of COVID</vt:lpstr>
      <vt:lpstr>Pakistan and Afghanistan programme priorities</vt:lpstr>
      <vt:lpstr>PowerPoint Presentation</vt:lpstr>
      <vt:lpstr>PowerPoint Presentation</vt:lpstr>
      <vt:lpstr>Nigeria Update</vt:lpstr>
      <vt:lpstr> </vt:lpstr>
      <vt:lpstr>cVDPV outbreaks in Africa and Asia </vt:lpstr>
      <vt:lpstr>cVDPV2 summary for the African region  (Jan-May 2020) </vt:lpstr>
      <vt:lpstr>PowerPoint Presentation</vt:lpstr>
      <vt:lpstr>Preparing for resumption of cVDVP2 activities  in Africa</vt:lpstr>
      <vt:lpstr>PowerPoint Presentation</vt:lpstr>
      <vt:lpstr>Communication for cVDPV2 outbreaks and nOPV2</vt:lpstr>
      <vt:lpstr>Key messages to the IMB</vt:lpstr>
      <vt:lpstr>PowerPoint Presentation</vt:lpstr>
      <vt:lpstr>PowerPoint Presentation</vt:lpstr>
      <vt:lpstr>PowerPoint Presentation</vt:lpstr>
      <vt:lpstr>Platform &amp;  assumptions </vt:lpstr>
      <vt:lpstr>PowerPoint Presentation</vt:lpstr>
      <vt:lpstr>Combined Risk: (Polio Surveillance &amp; COVID-19 (as of 12 June)</vt:lpstr>
      <vt:lpstr>PowerPoint Presentation</vt:lpstr>
      <vt:lpstr>PowerPoint Presentation</vt:lpstr>
      <vt:lpstr>PowerPoint Presentation</vt:lpstr>
      <vt:lpstr>GPEI Continuity Workplan v1.0, now on GPEI Share Point</vt:lpstr>
      <vt:lpstr>Countries with Polio Activities Postponed due to COVID-19 Pandemic</vt:lpstr>
      <vt:lpstr>Decision Making Model / Framework for Resuming / Implementing Polio SIAs (Annex from Polio Continuity Planning document, May 2020)</vt:lpstr>
      <vt:lpstr>GPEI (UNICEF / WHO) Cost Implications for Supporting COVID-19 (Apr – Jun 2020)</vt:lpstr>
      <vt:lpstr>PowerPoint Presentation</vt:lpstr>
      <vt:lpstr>&gt; 3.5 Years Since WPV Detection in Nigeria </vt:lpstr>
      <vt:lpstr>PowerPoint Presentation</vt:lpstr>
      <vt:lpstr>Decrease in cVDPV2 Detections from 141 in 2018 to two in 2020</vt:lpstr>
      <vt:lpstr>PowerPoint Presentation</vt:lpstr>
      <vt:lpstr>PowerPoint Presentation</vt:lpstr>
      <vt:lpstr>PowerPoint Presentation</vt:lpstr>
      <vt:lpstr>cVDPV2 lineages in AFRO: 2019 and 2020 </vt:lpstr>
      <vt:lpstr>PowerPoint Presentation</vt:lpstr>
      <vt:lpstr>PowerPoint Presentation</vt:lpstr>
      <vt:lpstr>Impact of COVID-19 :  Samples pending shipment to GPLN as at 5th June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Garon, Julie R.</dc:creator>
  <cp:lastModifiedBy>Brown, Patrick (CDC/DDPHSIS/CGH/GID)</cp:lastModifiedBy>
  <cp:revision>22</cp:revision>
  <dcterms:created xsi:type="dcterms:W3CDTF">2017-07-14T13:57:42Z</dcterms:created>
  <dcterms:modified xsi:type="dcterms:W3CDTF">2020-06-25T18:38:18Z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0x010100F9BC66F188D4C748A12203465A1D2157</vt:lpwstr>
  </property>
</Properties>
</file>